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0" r:id="rId4"/>
    <p:sldId id="261" r:id="rId5"/>
    <p:sldId id="266" r:id="rId6"/>
    <p:sldId id="267" r:id="rId7"/>
    <p:sldId id="268" r:id="rId8"/>
    <p:sldId id="269" r:id="rId9"/>
    <p:sldId id="281" r:id="rId10"/>
    <p:sldId id="286" r:id="rId11"/>
    <p:sldId id="259" r:id="rId12"/>
    <p:sldId id="270" r:id="rId13"/>
    <p:sldId id="271" r:id="rId14"/>
    <p:sldId id="273" r:id="rId15"/>
    <p:sldId id="272" r:id="rId16"/>
    <p:sldId id="283" r:id="rId17"/>
    <p:sldId id="284" r:id="rId18"/>
    <p:sldId id="282" r:id="rId19"/>
    <p:sldId id="285" r:id="rId20"/>
    <p:sldId id="274" r:id="rId21"/>
    <p:sldId id="276" r:id="rId22"/>
    <p:sldId id="280" r:id="rId23"/>
    <p:sldId id="275" r:id="rId24"/>
    <p:sldId id="287" r:id="rId25"/>
    <p:sldId id="277" r:id="rId26"/>
    <p:sldId id="288" r:id="rId27"/>
    <p:sldId id="278"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28B9DB-A94F-4AFA-ADD1-FAD615F5C5A3}" v="102" dt="2020-03-19T20:45:31.116"/>
    <p1510:client id="{B6D91D7A-F2C0-F494-E831-A1E7AE2978CB}" v="11" dt="2020-03-26T13:45:23.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tableStyles" Target="tableStyles.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theme" Target="theme/theme1.xml" Id="rId32"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viewProps" Target="viewProps.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presProps" Target="presProps.xml" Id="rId30" /><Relationship Type="http://schemas.microsoft.com/office/2015/10/relationships/revisionInfo" Target="revisionInfo.xml" Id="rId35" /><Relationship Type="http://schemas.openxmlformats.org/officeDocument/2006/relationships/slide" Target="slides/slide7.xml" Id="rId8" /></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de stijl te bewerken</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83284890-85D2-4D7B-8EF5-15A9C1DB8F42}" type="datetimeFigureOut">
              <a:rPr lang="en-US" dirty="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7157CC2-0FC8-4686-B024-99790E0F5162}" type="datetimeFigureOut">
              <a:rPr lang="en-US" dirty="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6764DA5-CD3D-4590-A511-FCD3BC7A793E}" type="datetimeFigureOut">
              <a:rPr lang="en-US" dirty="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2F5661D-6934-4B32-B92C-470368BF1EC6}" type="datetimeFigureOut">
              <a:rPr lang="en-US" dirty="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de stijl te bewerken</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3/26/2020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E548D31E-DCDA-41A7-9C67-C4B11B94D21D}" type="datetimeFigureOut">
              <a:rPr lang="en-US" dirty="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B3762C0-B258-48F1-ADE6-176B4174CCDD}" type="datetimeFigureOut">
              <a:rPr lang="en-US" dirty="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677919A6-33EB-49BD-A62F-1FA56B9F9712}" type="datetimeFigureOut">
              <a:rPr lang="en-US" dirty="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DA16AA21-1863-4931-97CB-99D0A168701B}" type="datetimeFigureOut">
              <a:rPr lang="en-US" dirty="0"/>
              <a:t>3/26/2020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3772C379-9A7C-4C87-A116-CBE9F58B04C5}" type="datetimeFigureOut">
              <a:rPr lang="en-US" dirty="0"/>
              <a:t>3/26/2020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3/26/2020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21zkMpOtng" TargetMode="External"/><Relationship Id="rId2" Type="http://schemas.openxmlformats.org/officeDocument/2006/relationships/hyperlink" Target="https://www.youtube.com/watch?v=jlIV59ASJ5c" TargetMode="External"/><Relationship Id="rId1" Type="http://schemas.openxmlformats.org/officeDocument/2006/relationships/slideLayout" Target="../slideLayouts/slideLayout2.xml"/><Relationship Id="rId5" Type="http://schemas.openxmlformats.org/officeDocument/2006/relationships/hyperlink" Target="https://www.youtube.com/watch?v=C4WlSljtSrY(proefkonijnen" TargetMode="External"/><Relationship Id="rId4" Type="http://schemas.openxmlformats.org/officeDocument/2006/relationships/hyperlink" Target="https://www.youtube.com/watch?v=Wy-LoeAAMh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ncyclo.nl/lokaal/1095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ncyclo.nl/lokaal/1095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ncyclo.nl/lokaal/1095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ncyclo.nl/lokaal/1095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encyclo.nl/lokaal/1095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KRgurx00G1o" TargetMode="External"/><Relationship Id="rId3" Type="http://schemas.openxmlformats.org/officeDocument/2006/relationships/hyperlink" Target="https://www.youtube.com/watch?v=h-KILvcbGzk" TargetMode="External"/><Relationship Id="rId7" Type="http://schemas.openxmlformats.org/officeDocument/2006/relationships/hyperlink" Target="https://www.youtube.com/watch?v=_05eJuENr6Q" TargetMode="External"/><Relationship Id="rId2" Type="http://schemas.openxmlformats.org/officeDocument/2006/relationships/hyperlink" Target="https://www.youtube.com/watch?v=S_ZqreZxWNo" TargetMode="External"/><Relationship Id="rId1" Type="http://schemas.openxmlformats.org/officeDocument/2006/relationships/slideLayout" Target="../slideLayouts/slideLayout2.xml"/><Relationship Id="rId6" Type="http://schemas.openxmlformats.org/officeDocument/2006/relationships/hyperlink" Target="https://www.youtube.com/watch?v=1yTlV1rXKGw" TargetMode="External"/><Relationship Id="rId5" Type="http://schemas.openxmlformats.org/officeDocument/2006/relationships/hyperlink" Target="https://www.youtube.com/watch?v=1ctSMQcPKyo" TargetMode="External"/><Relationship Id="rId4" Type="http://schemas.openxmlformats.org/officeDocument/2006/relationships/hyperlink" Target="https://www.youtube.com/watch?v=EwrViB3SM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chooltv.nl/video/een-constructie-stevig-stabiel-en-een-beetje-flexibe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hyperlink" Target="https://www.google.nl/search?hl=nl&amp;tbm=isch&amp;q=g-kracht&amp;gws_rd=cr,ssl&amp;ei=2yvqWL-5C6aDgAauiLvYAQ#hl=nl&amp;tbm=isch&amp;q=verbindingen+techniek&amp;spf=190"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encyclo.nl/lokaal/10959"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encyclo.nl/lokaal/10959"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hyperlink" Target="https://www.google.nl/url?sa=i&amp;rct=j&amp;q=&amp;esrc=s&amp;source=images&amp;cd=&amp;cad=rja&amp;uact=8&amp;ved=0ahUKEwii9Ym1tpfTAhWJChoKHdGNBsYQjRwIBw&amp;url=https://www.rides.nl/nieuws/3133/het-lachen-vergaat-met-the-smiler.html&amp;bvm=bv.152174688,bs.1,d.ZGg&amp;psig=AFQjCNHPy5Yg0M9VPfTIy9dFIdcyGw5pfw&amp;ust=1491829013403050" TargetMode="Externa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2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hyperlink" Target="https://www.google.nl/url?sa=i&amp;rct=j&amp;q=&amp;esrc=s&amp;source=images&amp;cd=&amp;cad=rja&amp;uact=8&amp;ved=0ahUKEwii9Ym1tpfTAhWJChoKHdGNBsYQjRwIBw&amp;url=https://www.rides.nl/nieuws/3133/het-lachen-vergaat-met-the-smiler.html&amp;bvm=bv.152174688,bs.1,d.ZGg&amp;psig=AFQjCNHPy5Yg0M9VPfTIy9dFIdcyGw5pfw&amp;ust=1491829013403050" TargetMode="Externa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hyperlink" Target="https://schooltv.nl/video/bruggen-hoe-maak-je-een-stevige-brug/" TargetMode="External"/><Relationship Id="rId2" Type="http://schemas.openxmlformats.org/officeDocument/2006/relationships/hyperlink" Target="https://schooltv.nl/video/het-klokhuis-klokhuis-bouwt-constructie/" TargetMode="External"/><Relationship Id="rId1" Type="http://schemas.openxmlformats.org/officeDocument/2006/relationships/slideLayout" Target="../slideLayouts/slideLayout2.xml"/><Relationship Id="rId4" Type="http://schemas.openxmlformats.org/officeDocument/2006/relationships/hyperlink" Target="https://schooltv.nl/video/de-piramide-eeuwenoud-en-nog-staan-ze-stevi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constructie</a:t>
            </a:r>
          </a:p>
        </p:txBody>
      </p:sp>
      <p:sp>
        <p:nvSpPr>
          <p:cNvPr id="3" name="Ondertitel 2"/>
          <p:cNvSpPr>
            <a:spLocks noGrp="1"/>
          </p:cNvSpPr>
          <p:nvPr>
            <p:ph type="subTitle" idx="1"/>
          </p:nvPr>
        </p:nvSpPr>
        <p:spPr/>
        <p:txBody>
          <a:bodyPr/>
          <a:lstStyle/>
          <a:p>
            <a:r>
              <a:rPr lang="nl-NL"/>
              <a:t>Workshop ‘CONSTRUCTIE’ </a:t>
            </a:r>
          </a:p>
        </p:txBody>
      </p:sp>
    </p:spTree>
    <p:extLst>
      <p:ext uri="{BB962C8B-B14F-4D97-AF65-F5344CB8AC3E}">
        <p14:creationId xmlns:p14="http://schemas.microsoft.com/office/powerpoint/2010/main" val="3806820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1C4E5-0C76-4FF3-910E-F0B9D43F0CFC}"/>
              </a:ext>
            </a:extLst>
          </p:cNvPr>
          <p:cNvSpPr>
            <a:spLocks noGrp="1"/>
          </p:cNvSpPr>
          <p:nvPr>
            <p:ph type="title"/>
          </p:nvPr>
        </p:nvSpPr>
        <p:spPr/>
        <p:txBody>
          <a:bodyPr/>
          <a:lstStyle/>
          <a:p>
            <a:r>
              <a:rPr lang="nl-NL"/>
              <a:t>Krachten video’s</a:t>
            </a:r>
          </a:p>
        </p:txBody>
      </p:sp>
      <p:sp>
        <p:nvSpPr>
          <p:cNvPr id="3" name="Tijdelijke aanduiding voor inhoud 2">
            <a:extLst>
              <a:ext uri="{FF2B5EF4-FFF2-40B4-BE49-F238E27FC236}">
                <a16:creationId xmlns:a16="http://schemas.microsoft.com/office/drawing/2014/main" id="{C3CC4A54-173A-4271-A672-C40484803102}"/>
              </a:ext>
            </a:extLst>
          </p:cNvPr>
          <p:cNvSpPr>
            <a:spLocks noGrp="1"/>
          </p:cNvSpPr>
          <p:nvPr>
            <p:ph idx="1"/>
          </p:nvPr>
        </p:nvSpPr>
        <p:spPr/>
        <p:txBody>
          <a:bodyPr vert="horz" lIns="91440" tIns="45720" rIns="91440" bIns="45720" rtlCol="0" anchor="t">
            <a:normAutofit/>
          </a:bodyPr>
          <a:lstStyle/>
          <a:p>
            <a:r>
              <a:rPr lang="nl-NL">
                <a:hlinkClick r:id="rId2"/>
              </a:rPr>
              <a:t>https://www.youtube.com/watch?v=jlIV59ASJ5c</a:t>
            </a:r>
            <a:r>
              <a:rPr lang="nl-NL"/>
              <a:t>  (wat is een kracht)</a:t>
            </a:r>
          </a:p>
          <a:p>
            <a:pPr marL="0" indent="0">
              <a:buNone/>
            </a:pPr>
            <a:endParaRPr lang="nl-NL">
              <a:hlinkClick r:id="rId3"/>
            </a:endParaRPr>
          </a:p>
          <a:p>
            <a:r>
              <a:rPr lang="nl-NL">
                <a:hlinkClick r:id="rId3"/>
              </a:rPr>
              <a:t>https://www.youtube.com/watch?v=X21zkMpOtng</a:t>
            </a:r>
            <a:r>
              <a:rPr lang="nl-NL"/>
              <a:t> (g-kracht)</a:t>
            </a:r>
          </a:p>
          <a:p>
            <a:pPr marL="0" indent="0">
              <a:buNone/>
            </a:pPr>
            <a:endParaRPr lang="nl-NL"/>
          </a:p>
          <a:p>
            <a:r>
              <a:rPr lang="nl-NL">
                <a:hlinkClick r:id="rId4"/>
              </a:rPr>
              <a:t>https://www.youtube.com/watch?v=Wy-LoeAAMhs</a:t>
            </a:r>
            <a:r>
              <a:rPr lang="nl-NL"/>
              <a:t> (trekkracht)</a:t>
            </a:r>
          </a:p>
          <a:p>
            <a:endParaRPr lang="nl-NL"/>
          </a:p>
          <a:p>
            <a:r>
              <a:rPr lang="nl-NL">
                <a:hlinkClick r:id="rId5"/>
              </a:rPr>
              <a:t>https://www.youtube.com/watch?v=C4WlSljtSrY(proefkonijnen</a:t>
            </a:r>
            <a:r>
              <a:rPr lang="nl-NL"/>
              <a:t> (paardenkracht)</a:t>
            </a:r>
          </a:p>
        </p:txBody>
      </p:sp>
    </p:spTree>
    <p:extLst>
      <p:ext uri="{BB962C8B-B14F-4D97-AF65-F5344CB8AC3E}">
        <p14:creationId xmlns:p14="http://schemas.microsoft.com/office/powerpoint/2010/main" val="198431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1217" y="484632"/>
            <a:ext cx="10407031" cy="1609344"/>
          </a:xfrm>
        </p:spPr>
        <p:txBody>
          <a:bodyPr/>
          <a:lstStyle/>
          <a:p>
            <a:r>
              <a:rPr lang="nl-NL"/>
              <a:t>Wat is (de definitie van) constructie ?</a:t>
            </a:r>
          </a:p>
        </p:txBody>
      </p:sp>
      <p:sp>
        <p:nvSpPr>
          <p:cNvPr id="4" name="Rectangle 1"/>
          <p:cNvSpPr>
            <a:spLocks noChangeArrowheads="1"/>
          </p:cNvSpPr>
          <p:nvPr/>
        </p:nvSpPr>
        <p:spPr bwMode="auto">
          <a:xfrm>
            <a:off x="1417982" y="2483224"/>
            <a:ext cx="752321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1" i="0" u="none" strike="noStrike" cap="none" normalizeH="0" baseline="0">
                <a:ln>
                  <a:noFill/>
                </a:ln>
                <a:solidFill>
                  <a:schemeClr val="tx1"/>
                </a:solidFill>
                <a:effectLst/>
                <a:latin typeface="Arial" panose="020B0604020202020204" pitchFamily="34" charset="0"/>
                <a:hlinkClick r:id="rId2"/>
              </a:rPr>
              <a:t>Constructie</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Arial" panose="020B0604020202020204" pitchFamily="34" charset="0"/>
                <a:hlinkClick r:id="rId2"/>
              </a:rPr>
              <a:t>  </a:t>
            </a:r>
            <a:r>
              <a:rPr kumimoji="0" lang="nl-NL" altLang="nl-NL" sz="1900" b="0" i="0" u="none" strike="noStrike" cap="none" normalizeH="0" baseline="0">
                <a:ln>
                  <a:noFill/>
                </a:ln>
                <a:solidFill>
                  <a:schemeClr val="tx1"/>
                </a:solidFill>
                <a:effectLst/>
                <a:latin typeface="Arial" panose="020B0604020202020204" pitchFamily="34" charset="0"/>
              </a:rPr>
              <a:t> </a:t>
            </a:r>
            <a:r>
              <a:rPr kumimoji="0" lang="nl-NL" altLang="nl-NL" sz="1800" b="0" i="0" u="none" strike="noStrike" cap="none" normalizeH="0" baseline="0">
                <a:ln>
                  <a:noFill/>
                </a:ln>
                <a:solidFill>
                  <a:schemeClr val="tx1"/>
                </a:solidFill>
                <a:effectLst/>
                <a:latin typeface="Arial" panose="020B0604020202020204" pitchFamily="34" charset="0"/>
              </a:rPr>
              <a:t>Een constructie is een voorwerp dat bestaat uit meerdere onderdelen.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De verschillende onderdelen zijn met elkaar verbonden.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De verbindingen kunnen vast of demontabel zijn.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Ook kunnen onderdelen draaibaar met elkaar verbonden zijn.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In een constructie kunnen meerdere materialen gecombineerd worden.</a:t>
            </a:r>
          </a:p>
        </p:txBody>
      </p:sp>
      <p:sp>
        <p:nvSpPr>
          <p:cNvPr id="5" name="AutoShape 2" descr="http://www.encyclo.nl/img/logos/100X50/10959.PNG">
            <a:hlinkClick r:id="rId2"/>
          </p:cNvPr>
          <p:cNvSpPr>
            <a:spLocks noChangeAspect="1" noChangeArrowheads="1"/>
          </p:cNvSpPr>
          <p:nvPr/>
        </p:nvSpPr>
        <p:spPr bwMode="auto">
          <a:xfrm>
            <a:off x="1548157" y="31470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stretch>
            <a:fillRect/>
          </a:stretch>
        </p:blipFill>
        <p:spPr>
          <a:xfrm>
            <a:off x="7321470" y="4392004"/>
            <a:ext cx="3007385" cy="1691654"/>
          </a:xfrm>
          <a:prstGeom prst="rect">
            <a:avLst/>
          </a:prstGeom>
        </p:spPr>
      </p:pic>
    </p:spTree>
    <p:extLst>
      <p:ext uri="{BB962C8B-B14F-4D97-AF65-F5344CB8AC3E}">
        <p14:creationId xmlns:p14="http://schemas.microsoft.com/office/powerpoint/2010/main" val="353814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9701" y="484632"/>
            <a:ext cx="10458547" cy="1609344"/>
          </a:xfrm>
        </p:spPr>
        <p:txBody>
          <a:bodyPr/>
          <a:lstStyle/>
          <a:p>
            <a:r>
              <a:rPr lang="nl-NL"/>
              <a:t>Wat is (de definitie van) constructie?</a:t>
            </a:r>
          </a:p>
        </p:txBody>
      </p:sp>
      <p:sp>
        <p:nvSpPr>
          <p:cNvPr id="4" name="Rectangle 1"/>
          <p:cNvSpPr>
            <a:spLocks noChangeArrowheads="1"/>
          </p:cNvSpPr>
          <p:nvPr/>
        </p:nvSpPr>
        <p:spPr bwMode="auto">
          <a:xfrm>
            <a:off x="1417982" y="2306254"/>
            <a:ext cx="8307082"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1" i="0" u="none" strike="noStrike" cap="none" normalizeH="0" baseline="0">
                <a:ln>
                  <a:noFill/>
                </a:ln>
                <a:solidFill>
                  <a:schemeClr val="tx1"/>
                </a:solidFill>
                <a:effectLst/>
                <a:latin typeface="Arial" panose="020B0604020202020204" pitchFamily="34" charset="0"/>
                <a:hlinkClick r:id="rId2"/>
              </a:rPr>
              <a:t>Constructie</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Arial" panose="020B0604020202020204" pitchFamily="34" charset="0"/>
                <a:hlinkClick r:id="rId2"/>
              </a:rPr>
              <a:t>  </a:t>
            </a:r>
            <a:r>
              <a:rPr kumimoji="0" lang="nl-NL" altLang="nl-NL" sz="1900" b="0" i="0" u="none" strike="noStrike" cap="none" normalizeH="0" baseline="0">
                <a:ln>
                  <a:noFill/>
                </a:ln>
                <a:solidFill>
                  <a:schemeClr val="tx1"/>
                </a:solidFill>
                <a:effectLst/>
                <a:latin typeface="Arial" panose="020B0604020202020204" pitchFamily="34" charset="0"/>
              </a:rPr>
              <a:t> </a:t>
            </a:r>
            <a:r>
              <a:rPr kumimoji="0" lang="nl-NL" altLang="nl-NL" sz="1800" b="0" i="0" u="none" strike="noStrike" cap="none" normalizeH="0" baseline="0">
                <a:ln>
                  <a:noFill/>
                </a:ln>
                <a:solidFill>
                  <a:schemeClr val="tx1"/>
                </a:solidFill>
                <a:effectLst/>
                <a:latin typeface="Arial" panose="020B0604020202020204" pitchFamily="34" charset="0"/>
              </a:rPr>
              <a:t>Een constructie is een voorwerp dat bestaat uit </a:t>
            </a:r>
            <a:r>
              <a:rPr kumimoji="0" lang="nl-NL" altLang="nl-NL" sz="2400" b="0" i="0" u="none" strike="noStrike" cap="none" normalizeH="0" baseline="0">
                <a:ln>
                  <a:noFill/>
                </a:ln>
                <a:solidFill>
                  <a:srgbClr val="FF0000"/>
                </a:solidFill>
                <a:effectLst/>
                <a:latin typeface="Arial" panose="020B0604020202020204" pitchFamily="34" charset="0"/>
              </a:rPr>
              <a:t>meerdere onderdelen</a:t>
            </a:r>
            <a:r>
              <a:rPr kumimoji="0" lang="nl-NL" altLang="nl-NL" sz="24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De verschillende onderdelen zijn </a:t>
            </a:r>
            <a:r>
              <a:rPr kumimoji="0" lang="nl-NL" altLang="nl-NL" sz="2400" b="0" i="0" u="none" strike="noStrike" cap="none" normalizeH="0" baseline="0">
                <a:ln>
                  <a:noFill/>
                </a:ln>
                <a:solidFill>
                  <a:srgbClr val="FF0000"/>
                </a:solidFill>
                <a:effectLst/>
                <a:latin typeface="Arial" panose="020B0604020202020204" pitchFamily="34" charset="0"/>
              </a:rPr>
              <a:t>met elkaar verbonden</a:t>
            </a:r>
            <a:r>
              <a:rPr kumimoji="0" lang="nl-NL" altLang="nl-NL" sz="24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De verbindingen kunnen </a:t>
            </a:r>
            <a:r>
              <a:rPr kumimoji="0" lang="nl-NL" altLang="nl-NL" sz="2400" b="0" i="0" u="none" strike="noStrike" cap="none" normalizeH="0" baseline="0">
                <a:ln>
                  <a:noFill/>
                </a:ln>
                <a:solidFill>
                  <a:srgbClr val="FF0000"/>
                </a:solidFill>
                <a:effectLst/>
                <a:latin typeface="Arial" panose="020B0604020202020204" pitchFamily="34" charset="0"/>
              </a:rPr>
              <a:t>vast of demontabel </a:t>
            </a:r>
            <a:r>
              <a:rPr kumimoji="0" lang="nl-NL" altLang="nl-NL" sz="1800" b="0" i="0" u="none" strike="noStrike" cap="none" normalizeH="0" baseline="0">
                <a:ln>
                  <a:noFill/>
                </a:ln>
                <a:solidFill>
                  <a:schemeClr val="tx1"/>
                </a:solidFill>
                <a:effectLst/>
                <a:latin typeface="Arial" panose="020B0604020202020204" pitchFamily="34" charset="0"/>
              </a:rPr>
              <a:t>zijn.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1" u="none" strike="noStrike" cap="none" normalizeH="0" baseline="0">
                <a:ln>
                  <a:noFill/>
                </a:ln>
                <a:solidFill>
                  <a:srgbClr val="00B050"/>
                </a:solidFill>
                <a:effectLst/>
                <a:latin typeface="Arial" panose="020B0604020202020204" pitchFamily="34" charset="0"/>
              </a:rPr>
              <a:t>Ook kunnen onderdelen draaibaar met elkaar verbonden zijn.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In een constructie kunnen meerdere </a:t>
            </a:r>
            <a:r>
              <a:rPr kumimoji="0" lang="nl-NL" altLang="nl-NL" sz="2400" b="0" i="0" u="none" strike="noStrike" cap="none" normalizeH="0" baseline="0">
                <a:ln>
                  <a:noFill/>
                </a:ln>
                <a:solidFill>
                  <a:srgbClr val="FF0000"/>
                </a:solidFill>
                <a:effectLst/>
                <a:latin typeface="Arial" panose="020B0604020202020204" pitchFamily="34" charset="0"/>
              </a:rPr>
              <a:t>materialen</a:t>
            </a:r>
            <a:r>
              <a:rPr kumimoji="0" lang="nl-NL" altLang="nl-NL" sz="1800" b="0" i="0" u="none" strike="noStrike" cap="none" normalizeH="0" baseline="0">
                <a:ln>
                  <a:noFill/>
                </a:ln>
                <a:solidFill>
                  <a:schemeClr val="tx1"/>
                </a:solidFill>
                <a:effectLst/>
                <a:latin typeface="Arial" panose="020B0604020202020204" pitchFamily="34" charset="0"/>
              </a:rPr>
              <a:t> gecombineerd worden.</a:t>
            </a:r>
          </a:p>
        </p:txBody>
      </p:sp>
      <p:sp>
        <p:nvSpPr>
          <p:cNvPr id="5" name="AutoShape 2" descr="http://www.encyclo.nl/img/logos/100X50/10959.PNG">
            <a:hlinkClick r:id="rId2"/>
          </p:cNvPr>
          <p:cNvSpPr>
            <a:spLocks noChangeAspect="1" noChangeArrowheads="1"/>
          </p:cNvSpPr>
          <p:nvPr/>
        </p:nvSpPr>
        <p:spPr bwMode="auto">
          <a:xfrm>
            <a:off x="1548157" y="31470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stretch>
            <a:fillRect/>
          </a:stretch>
        </p:blipFill>
        <p:spPr>
          <a:xfrm>
            <a:off x="7606862" y="4474776"/>
            <a:ext cx="3005588" cy="1694835"/>
          </a:xfrm>
          <a:prstGeom prst="rect">
            <a:avLst/>
          </a:prstGeom>
        </p:spPr>
      </p:pic>
    </p:spTree>
    <p:extLst>
      <p:ext uri="{BB962C8B-B14F-4D97-AF65-F5344CB8AC3E}">
        <p14:creationId xmlns:p14="http://schemas.microsoft.com/office/powerpoint/2010/main" val="158853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(g)een constructie?</a:t>
            </a:r>
          </a:p>
        </p:txBody>
      </p:sp>
      <p:sp>
        <p:nvSpPr>
          <p:cNvPr id="4" name="Rectangle 1"/>
          <p:cNvSpPr>
            <a:spLocks noChangeArrowheads="1"/>
          </p:cNvSpPr>
          <p:nvPr/>
        </p:nvSpPr>
        <p:spPr bwMode="auto">
          <a:xfrm>
            <a:off x="1379345" y="2051125"/>
            <a:ext cx="745909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1" i="0" u="none" strike="noStrike" cap="none" normalizeH="0" baseline="0">
                <a:ln>
                  <a:noFill/>
                </a:ln>
                <a:solidFill>
                  <a:schemeClr val="tx1"/>
                </a:solidFill>
                <a:effectLst/>
                <a:latin typeface="Arial" panose="020B0604020202020204" pitchFamily="34" charset="0"/>
                <a:hlinkClick r:id="rId2"/>
              </a:rPr>
              <a:t>Constructie</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Arial" panose="020B0604020202020204" pitchFamily="34" charset="0"/>
                <a:hlinkClick r:id="rId2"/>
              </a:rPr>
              <a:t>  </a:t>
            </a:r>
            <a:r>
              <a:rPr kumimoji="0" lang="nl-NL" altLang="nl-NL" sz="1900" b="0" i="0" u="none" strike="noStrike" cap="none" normalizeH="0" baseline="0">
                <a:ln>
                  <a:noFill/>
                </a:ln>
                <a:solidFill>
                  <a:schemeClr val="tx1"/>
                </a:solidFill>
                <a:effectLst/>
                <a:latin typeface="Arial" panose="020B0604020202020204" pitchFamily="34" charset="0"/>
              </a:rPr>
              <a:t> </a:t>
            </a:r>
            <a:r>
              <a:rPr kumimoji="0" lang="nl-NL" altLang="nl-NL" sz="1800" b="0" i="0" u="none" strike="noStrike" cap="none" normalizeH="0" baseline="0">
                <a:ln>
                  <a:noFill/>
                </a:ln>
                <a:solidFill>
                  <a:schemeClr val="tx1"/>
                </a:solidFill>
                <a:effectLst/>
                <a:latin typeface="Arial" panose="020B0604020202020204" pitchFamily="34" charset="0"/>
              </a:rPr>
              <a:t>Een constructie is een voorwerp dat bestaat uit </a:t>
            </a:r>
            <a:r>
              <a:rPr kumimoji="0" lang="nl-NL" altLang="nl-NL" sz="1800" b="0" i="0" u="none" strike="noStrike" cap="none" normalizeH="0" baseline="0">
                <a:ln>
                  <a:noFill/>
                </a:ln>
                <a:solidFill>
                  <a:srgbClr val="FF0000"/>
                </a:solidFill>
                <a:effectLst/>
                <a:latin typeface="Arial" panose="020B0604020202020204" pitchFamily="34" charset="0"/>
              </a:rPr>
              <a:t>meerdere onderdelen</a:t>
            </a:r>
            <a:r>
              <a:rPr kumimoji="0" lang="nl-NL" altLang="nl-NL"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 </a:t>
            </a:r>
          </a:p>
        </p:txBody>
      </p:sp>
      <p:sp>
        <p:nvSpPr>
          <p:cNvPr id="5" name="AutoShape 2" descr="http://www.encyclo.nl/img/logos/100X50/10959.PNG">
            <a:hlinkClick r:id="rId2"/>
          </p:cNvPr>
          <p:cNvSpPr>
            <a:spLocks noChangeAspect="1" noChangeArrowheads="1"/>
          </p:cNvSpPr>
          <p:nvPr/>
        </p:nvSpPr>
        <p:spPr bwMode="auto">
          <a:xfrm>
            <a:off x="1548157" y="31470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378" y="2866933"/>
            <a:ext cx="5178417" cy="3456594"/>
          </a:xfrm>
          <a:prstGeom prst="rect">
            <a:avLst/>
          </a:prstGeom>
        </p:spPr>
      </p:pic>
    </p:spTree>
    <p:extLst>
      <p:ext uri="{BB962C8B-B14F-4D97-AF65-F5344CB8AC3E}">
        <p14:creationId xmlns:p14="http://schemas.microsoft.com/office/powerpoint/2010/main" val="300603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(g)een constructie?</a:t>
            </a:r>
          </a:p>
        </p:txBody>
      </p:sp>
      <p:sp>
        <p:nvSpPr>
          <p:cNvPr id="4" name="Rectangle 1"/>
          <p:cNvSpPr>
            <a:spLocks noChangeArrowheads="1"/>
          </p:cNvSpPr>
          <p:nvPr/>
        </p:nvSpPr>
        <p:spPr bwMode="auto">
          <a:xfrm>
            <a:off x="1379345" y="2012653"/>
            <a:ext cx="8201284"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1" i="0" u="none" strike="noStrike" cap="none" normalizeH="0" baseline="0">
                <a:ln>
                  <a:noFill/>
                </a:ln>
                <a:solidFill>
                  <a:schemeClr val="tx1"/>
                </a:solidFill>
                <a:effectLst/>
                <a:latin typeface="Arial" panose="020B0604020202020204" pitchFamily="34" charset="0"/>
                <a:hlinkClick r:id="rId2"/>
              </a:rPr>
              <a:t>Constructie</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Arial" panose="020B0604020202020204" pitchFamily="34" charset="0"/>
                <a:hlinkClick r:id="rId2"/>
              </a:rPr>
              <a:t>  </a:t>
            </a:r>
            <a:r>
              <a:rPr kumimoji="0" lang="nl-NL" altLang="nl-NL" sz="1900" b="0" i="0" u="none" strike="noStrike" cap="none" normalizeH="0" baseline="0">
                <a:ln>
                  <a:noFill/>
                </a:ln>
                <a:solidFill>
                  <a:schemeClr val="tx1"/>
                </a:solidFill>
                <a:effectLst/>
                <a:latin typeface="Arial" panose="020B0604020202020204" pitchFamily="34" charset="0"/>
              </a:rPr>
              <a:t> </a:t>
            </a:r>
            <a:r>
              <a:rPr kumimoji="0" lang="nl-NL" altLang="nl-NL" sz="1800" b="0" i="0" u="none" strike="noStrike" cap="none" normalizeH="0" baseline="0">
                <a:ln>
                  <a:noFill/>
                </a:ln>
                <a:solidFill>
                  <a:schemeClr val="tx1"/>
                </a:solidFill>
                <a:effectLst/>
                <a:latin typeface="Arial" panose="020B0604020202020204" pitchFamily="34" charset="0"/>
              </a:rPr>
              <a:t>Een constructie is een voorwerp dat bestaat uit </a:t>
            </a:r>
            <a:r>
              <a:rPr kumimoji="0" lang="nl-NL" altLang="nl-NL" sz="2400" b="0" i="0" u="none" strike="noStrike" cap="none" normalizeH="0" baseline="0">
                <a:ln>
                  <a:noFill/>
                </a:ln>
                <a:solidFill>
                  <a:srgbClr val="FF0000"/>
                </a:solidFill>
                <a:effectLst/>
                <a:latin typeface="Arial" panose="020B0604020202020204" pitchFamily="34" charset="0"/>
              </a:rPr>
              <a:t>meerdere onderdelen</a:t>
            </a:r>
            <a:r>
              <a:rPr kumimoji="0" lang="nl-NL" altLang="nl-NL"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 </a:t>
            </a:r>
          </a:p>
        </p:txBody>
      </p:sp>
      <p:sp>
        <p:nvSpPr>
          <p:cNvPr id="5" name="AutoShape 2" descr="http://www.encyclo.nl/img/logos/100X50/10959.PNG">
            <a:hlinkClick r:id="rId2"/>
          </p:cNvPr>
          <p:cNvSpPr>
            <a:spLocks noChangeAspect="1" noChangeArrowheads="1"/>
          </p:cNvSpPr>
          <p:nvPr/>
        </p:nvSpPr>
        <p:spPr bwMode="auto">
          <a:xfrm>
            <a:off x="1548157" y="31470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462" y="3028094"/>
            <a:ext cx="5178417" cy="3456594"/>
          </a:xfrm>
          <a:prstGeom prst="rect">
            <a:avLst/>
          </a:prstGeom>
        </p:spPr>
      </p:pic>
      <p:sp>
        <p:nvSpPr>
          <p:cNvPr id="7" name="Vermenigvuldigen 6"/>
          <p:cNvSpPr/>
          <p:nvPr/>
        </p:nvSpPr>
        <p:spPr>
          <a:xfrm>
            <a:off x="6774287" y="5531707"/>
            <a:ext cx="528033" cy="440751"/>
          </a:xfrm>
          <a:prstGeom prst="mathMultiply">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ermenigvuldigen 7"/>
          <p:cNvSpPr/>
          <p:nvPr/>
        </p:nvSpPr>
        <p:spPr>
          <a:xfrm>
            <a:off x="7433762" y="5531707"/>
            <a:ext cx="528033" cy="440751"/>
          </a:xfrm>
          <a:prstGeom prst="mathMultiply">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ermenigvuldigen 8"/>
          <p:cNvSpPr/>
          <p:nvPr/>
        </p:nvSpPr>
        <p:spPr>
          <a:xfrm>
            <a:off x="6114812" y="5531707"/>
            <a:ext cx="528033" cy="440751"/>
          </a:xfrm>
          <a:prstGeom prst="mathMultiply">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Vermenigvuldigen 9"/>
          <p:cNvSpPr/>
          <p:nvPr/>
        </p:nvSpPr>
        <p:spPr>
          <a:xfrm>
            <a:off x="4774530" y="5764003"/>
            <a:ext cx="528033" cy="440751"/>
          </a:xfrm>
          <a:prstGeom prst="mathMultiply">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ermenigvuldigen 10"/>
          <p:cNvSpPr/>
          <p:nvPr/>
        </p:nvSpPr>
        <p:spPr>
          <a:xfrm>
            <a:off x="5571015" y="4387733"/>
            <a:ext cx="528033" cy="440751"/>
          </a:xfrm>
          <a:prstGeom prst="mathMultiply">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Vermenigvuldigen 11"/>
          <p:cNvSpPr/>
          <p:nvPr/>
        </p:nvSpPr>
        <p:spPr>
          <a:xfrm>
            <a:off x="5444671" y="5438149"/>
            <a:ext cx="528033" cy="440751"/>
          </a:xfrm>
          <a:prstGeom prst="mathMultiply">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ermenigvuldigen 12"/>
          <p:cNvSpPr/>
          <p:nvPr/>
        </p:nvSpPr>
        <p:spPr>
          <a:xfrm>
            <a:off x="6398654" y="3342298"/>
            <a:ext cx="528033" cy="440751"/>
          </a:xfrm>
          <a:prstGeom prst="mathMultiply">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Vermenigvuldigen 7">
            <a:extLst>
              <a:ext uri="{FF2B5EF4-FFF2-40B4-BE49-F238E27FC236}">
                <a16:creationId xmlns:a16="http://schemas.microsoft.com/office/drawing/2014/main" id="{70E1D11C-6576-40E7-8CA7-ACA52E32CA76}"/>
              </a:ext>
            </a:extLst>
          </p:cNvPr>
          <p:cNvSpPr/>
          <p:nvPr/>
        </p:nvSpPr>
        <p:spPr>
          <a:xfrm>
            <a:off x="3241660" y="5654252"/>
            <a:ext cx="528033" cy="440751"/>
          </a:xfrm>
          <a:prstGeom prst="mathMultiply">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1330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een constructie?</a:t>
            </a:r>
          </a:p>
        </p:txBody>
      </p:sp>
      <p:sp>
        <p:nvSpPr>
          <p:cNvPr id="4" name="Rectangle 1"/>
          <p:cNvSpPr>
            <a:spLocks noChangeArrowheads="1"/>
          </p:cNvSpPr>
          <p:nvPr/>
        </p:nvSpPr>
        <p:spPr bwMode="auto">
          <a:xfrm>
            <a:off x="1417982" y="1744563"/>
            <a:ext cx="974176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1" i="0" u="none" strike="noStrike" cap="none" normalizeH="0" baseline="0">
                <a:ln>
                  <a:noFill/>
                </a:ln>
                <a:solidFill>
                  <a:schemeClr val="tx1"/>
                </a:solidFill>
                <a:effectLst/>
                <a:latin typeface="Arial" panose="020B0604020202020204" pitchFamily="34" charset="0"/>
                <a:hlinkClick r:id="rId2"/>
              </a:rPr>
              <a:t>Constructie</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Arial" panose="020B0604020202020204" pitchFamily="34" charset="0"/>
                <a:hlinkClick r:id="rId2"/>
              </a:rPr>
              <a:t>  </a:t>
            </a:r>
            <a:r>
              <a:rPr kumimoji="0" lang="nl-NL" altLang="nl-NL" sz="1900" b="0" i="0" u="none" strike="noStrike" cap="none" normalizeH="0" baseline="0">
                <a:ln>
                  <a:noFill/>
                </a:ln>
                <a:solidFill>
                  <a:schemeClr val="tx1"/>
                </a:solidFill>
                <a:effectLst/>
                <a:latin typeface="Arial" panose="020B0604020202020204" pitchFamily="34" charset="0"/>
              </a:rPr>
              <a:t> </a:t>
            </a:r>
            <a:r>
              <a:rPr kumimoji="0" lang="nl-NL" altLang="nl-NL" sz="1800" b="0" i="0" u="none" strike="noStrike" cap="none" normalizeH="0" baseline="0">
                <a:ln>
                  <a:noFill/>
                </a:ln>
                <a:solidFill>
                  <a:schemeClr val="tx1"/>
                </a:solidFill>
                <a:effectLst/>
                <a:latin typeface="Arial" panose="020B0604020202020204" pitchFamily="34" charset="0"/>
              </a:rPr>
              <a:t>Een constructie is een voorwerp dat bestaat uit </a:t>
            </a:r>
            <a:r>
              <a:rPr kumimoji="0" lang="nl-NL" altLang="nl-NL" sz="1800" b="0" i="0" u="none" strike="noStrike" cap="none" normalizeH="0" baseline="0">
                <a:ln>
                  <a:noFill/>
                </a:ln>
                <a:effectLst/>
                <a:latin typeface="Arial" panose="020B0604020202020204" pitchFamily="34" charset="0"/>
              </a:rPr>
              <a:t>meerdere onderdelen.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De verschillende onderdelen zijn </a:t>
            </a:r>
            <a:r>
              <a:rPr kumimoji="0" lang="nl-NL" altLang="nl-NL" sz="2400" b="0" i="0" u="none" strike="noStrike" cap="none" normalizeH="0" baseline="0">
                <a:ln>
                  <a:noFill/>
                </a:ln>
                <a:solidFill>
                  <a:srgbClr val="FF0000"/>
                </a:solidFill>
                <a:effectLst/>
                <a:latin typeface="Arial" panose="020B0604020202020204" pitchFamily="34" charset="0"/>
              </a:rPr>
              <a:t>met elkaar verbonden</a:t>
            </a:r>
            <a:r>
              <a:rPr kumimoji="0" lang="nl-NL" altLang="nl-NL" sz="24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De verbindingen kunnen </a:t>
            </a:r>
            <a:r>
              <a:rPr kumimoji="0" lang="nl-NL" altLang="nl-NL" sz="1800" b="0" i="0" u="none" strike="noStrike" cap="none" normalizeH="0" baseline="0">
                <a:ln>
                  <a:noFill/>
                </a:ln>
                <a:effectLst/>
                <a:latin typeface="Arial" panose="020B0604020202020204" pitchFamily="34" charset="0"/>
              </a:rPr>
              <a:t>vast of demontabel </a:t>
            </a:r>
            <a:r>
              <a:rPr kumimoji="0" lang="nl-NL" altLang="nl-NL" sz="1800" b="0" i="0" u="none" strike="noStrike" cap="none" normalizeH="0" baseline="0">
                <a:ln>
                  <a:noFill/>
                </a:ln>
                <a:solidFill>
                  <a:schemeClr val="tx1"/>
                </a:solidFill>
                <a:effectLst/>
                <a:latin typeface="Arial" panose="020B0604020202020204" pitchFamily="34" charset="0"/>
              </a:rPr>
              <a:t>zijn.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1" u="none" strike="noStrike" cap="none" normalizeH="0" baseline="0">
                <a:ln>
                  <a:noFill/>
                </a:ln>
                <a:solidFill>
                  <a:srgbClr val="00B050"/>
                </a:solidFill>
                <a:effectLst/>
                <a:latin typeface="Arial" panose="020B0604020202020204" pitchFamily="34" charset="0"/>
              </a:rPr>
              <a:t>Ook kunnen onderdelen draaibaar met elkaar verbonden zijn. </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a:solidFill>
                <a:srgbClr val="00B05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800">
                <a:latin typeface="Arial" panose="020B0604020202020204" pitchFamily="34" charset="0"/>
              </a:rPr>
              <a:t>Hoe sterk een constructie is hangt ook van de verbinding af!</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80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800" b="0" u="none" strike="noStrike" cap="none" normalizeH="0" baseline="0">
                <a:ln>
                  <a:noFill/>
                </a:ln>
                <a:effectLst/>
                <a:latin typeface="Arial" panose="020B0604020202020204" pitchFamily="34" charset="0"/>
              </a:rPr>
              <a:t>Wat</a:t>
            </a:r>
            <a:r>
              <a:rPr kumimoji="0" lang="nl-NL" altLang="nl-NL" sz="2800" b="0" u="none" strike="noStrike" cap="none" normalizeH="0">
                <a:ln>
                  <a:noFill/>
                </a:ln>
                <a:effectLst/>
                <a:latin typeface="Arial" panose="020B0604020202020204" pitchFamily="34" charset="0"/>
              </a:rPr>
              <a:t> voor verbindingen ken je? </a:t>
            </a:r>
            <a:r>
              <a:rPr kumimoji="0" lang="nl-NL" altLang="nl-NL" b="0" u="none" strike="noStrike" cap="none" normalizeH="0">
                <a:ln>
                  <a:noFill/>
                </a:ln>
                <a:effectLst/>
                <a:latin typeface="Arial" panose="020B0604020202020204" pitchFamily="34" charset="0"/>
              </a:rPr>
              <a:t>(kijk maar eens rond)</a:t>
            </a:r>
            <a:endParaRPr kumimoji="0" lang="nl-NL" altLang="nl-NL" sz="2800" b="0" u="none" strike="noStrike" cap="none" normalizeH="0" baseline="0">
              <a:ln>
                <a:noFill/>
              </a:ln>
              <a:effectLst/>
              <a:latin typeface="Arial" panose="020B0604020202020204" pitchFamily="34" charset="0"/>
            </a:endParaRPr>
          </a:p>
        </p:txBody>
      </p:sp>
      <p:sp>
        <p:nvSpPr>
          <p:cNvPr id="5" name="AutoShape 2" descr="http://www.encyclo.nl/img/logos/100X50/10959.PNG">
            <a:hlinkClick r:id="rId2"/>
          </p:cNvPr>
          <p:cNvSpPr>
            <a:spLocks noChangeAspect="1" noChangeArrowheads="1"/>
          </p:cNvSpPr>
          <p:nvPr/>
        </p:nvSpPr>
        <p:spPr bwMode="auto">
          <a:xfrm>
            <a:off x="1548157" y="31470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320" y="919072"/>
            <a:ext cx="2327099" cy="1540794"/>
          </a:xfrm>
          <a:prstGeom prst="rect">
            <a:avLst/>
          </a:prstGeom>
        </p:spPr>
      </p:pic>
    </p:spTree>
    <p:extLst>
      <p:ext uri="{BB962C8B-B14F-4D97-AF65-F5344CB8AC3E}">
        <p14:creationId xmlns:p14="http://schemas.microsoft.com/office/powerpoint/2010/main" val="68860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986F7C-2A26-4189-B182-56223A3F2B92}"/>
              </a:ext>
            </a:extLst>
          </p:cNvPr>
          <p:cNvSpPr>
            <a:spLocks noGrp="1"/>
          </p:cNvSpPr>
          <p:nvPr>
            <p:ph type="title"/>
          </p:nvPr>
        </p:nvSpPr>
        <p:spPr>
          <a:xfrm>
            <a:off x="4970109" y="484632"/>
            <a:ext cx="6730277" cy="1609344"/>
          </a:xfrm>
          <a:ln>
            <a:noFill/>
          </a:ln>
        </p:spPr>
        <p:txBody>
          <a:bodyPr>
            <a:normAutofit/>
          </a:bodyPr>
          <a:lstStyle/>
          <a:p>
            <a:r>
              <a:rPr lang="nl-NL" sz="3400"/>
              <a:t>Zoveel verschillende verbindingen…</a:t>
            </a:r>
            <a:br>
              <a:rPr lang="nl-NL" sz="3400"/>
            </a:br>
            <a:r>
              <a:rPr lang="nl-NL" sz="3400"/>
              <a:t>Alleen in een deur al</a:t>
            </a:r>
          </a:p>
        </p:txBody>
      </p:sp>
      <p:pic>
        <p:nvPicPr>
          <p:cNvPr id="4" name="Picture 6" descr="Afbeeldingsresultaat voor deur">
            <a:extLst>
              <a:ext uri="{FF2B5EF4-FFF2-40B4-BE49-F238E27FC236}">
                <a16:creationId xmlns:a16="http://schemas.microsoft.com/office/drawing/2014/main" id="{3FC1B175-FAB7-429F-B442-31711CDC0F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39"/>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id="{27745277-2952-4864-A5A2-7BD0CA99BE38}"/>
              </a:ext>
            </a:extLst>
          </p:cNvPr>
          <p:cNvSpPr>
            <a:spLocks noGrp="1"/>
          </p:cNvSpPr>
          <p:nvPr>
            <p:ph idx="1"/>
          </p:nvPr>
        </p:nvSpPr>
        <p:spPr>
          <a:xfrm>
            <a:off x="4970109" y="2121408"/>
            <a:ext cx="6730276" cy="4050792"/>
          </a:xfrm>
        </p:spPr>
        <p:txBody>
          <a:bodyPr>
            <a:normAutofit/>
          </a:bodyPr>
          <a:lstStyle/>
          <a:p>
            <a:r>
              <a:rPr lang="en-US" sz="1800" err="1"/>
              <a:t>Scharnieren</a:t>
            </a:r>
            <a:endParaRPr lang="en-US" sz="1800"/>
          </a:p>
          <a:p>
            <a:r>
              <a:rPr lang="en-US" sz="1800" err="1"/>
              <a:t>Spijkers</a:t>
            </a:r>
            <a:endParaRPr lang="en-US" sz="1800"/>
          </a:p>
          <a:p>
            <a:r>
              <a:rPr lang="en-US" sz="1800" err="1"/>
              <a:t>Schroeven</a:t>
            </a:r>
            <a:endParaRPr lang="en-US" sz="1800"/>
          </a:p>
          <a:p>
            <a:r>
              <a:rPr lang="en-US" sz="1800"/>
              <a:t>Klink</a:t>
            </a:r>
          </a:p>
          <a:p>
            <a:r>
              <a:rPr lang="en-US" sz="1800"/>
              <a:t>Slot</a:t>
            </a:r>
          </a:p>
          <a:p>
            <a:r>
              <a:rPr lang="en-US" sz="1800" err="1"/>
              <a:t>Bouten</a:t>
            </a:r>
            <a:r>
              <a:rPr lang="en-US" sz="1800"/>
              <a:t> en </a:t>
            </a:r>
            <a:r>
              <a:rPr lang="en-US" sz="1800" err="1"/>
              <a:t>moeren</a:t>
            </a:r>
            <a:endParaRPr lang="en-US" sz="1800"/>
          </a:p>
          <a:p>
            <a:r>
              <a:rPr lang="en-US" sz="1800" err="1"/>
              <a:t>Lijm</a:t>
            </a:r>
            <a:endParaRPr lang="en-US" sz="1800"/>
          </a:p>
          <a:p>
            <a:r>
              <a:rPr lang="en-US" sz="1800"/>
              <a:t>Kit</a:t>
            </a:r>
          </a:p>
          <a:p>
            <a:r>
              <a:rPr lang="en-US" sz="1800"/>
              <a:t>Grendel </a:t>
            </a:r>
          </a:p>
          <a:p>
            <a:r>
              <a:rPr lang="en-US" sz="1800"/>
              <a:t>….</a:t>
            </a:r>
          </a:p>
          <a:p>
            <a:endParaRPr lang="en-US" sz="1800"/>
          </a:p>
        </p:txBody>
      </p:sp>
      <p:grpSp>
        <p:nvGrpSpPr>
          <p:cNvPr id="141" name="Group 14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2" name="Oval 14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3" name="Oval 14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5692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13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14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FB00BDE7-6F3A-4393-98C0-BD5AE343FE46}"/>
              </a:ext>
            </a:extLst>
          </p:cNvPr>
          <p:cNvSpPr>
            <a:spLocks noGrp="1"/>
          </p:cNvSpPr>
          <p:nvPr>
            <p:ph type="title"/>
          </p:nvPr>
        </p:nvSpPr>
        <p:spPr>
          <a:xfrm>
            <a:off x="1069848" y="484632"/>
            <a:ext cx="10058400" cy="1609344"/>
          </a:xfrm>
        </p:spPr>
        <p:txBody>
          <a:bodyPr>
            <a:normAutofit/>
          </a:bodyPr>
          <a:lstStyle/>
          <a:p>
            <a:r>
              <a:rPr lang="nl-NL"/>
              <a:t>Verbindingen in kleding…</a:t>
            </a:r>
          </a:p>
        </p:txBody>
      </p:sp>
      <p:pic>
        <p:nvPicPr>
          <p:cNvPr id="4098" name="Picture 2" descr="Afbeeldingsresultaat voor kleding">
            <a:extLst>
              <a:ext uri="{FF2B5EF4-FFF2-40B4-BE49-F238E27FC236}">
                <a16:creationId xmlns:a16="http://schemas.microsoft.com/office/drawing/2014/main" id="{D4AAEC01-7008-46BD-B6B0-E1B2C5FDE6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14" r="17456" b="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4102" name="Content Placeholder 4101">
            <a:extLst>
              <a:ext uri="{FF2B5EF4-FFF2-40B4-BE49-F238E27FC236}">
                <a16:creationId xmlns:a16="http://schemas.microsoft.com/office/drawing/2014/main" id="{2BF7D07B-9F75-497E-8C1E-4674F4F25A89}"/>
              </a:ext>
            </a:extLst>
          </p:cNvPr>
          <p:cNvSpPr>
            <a:spLocks noGrp="1"/>
          </p:cNvSpPr>
          <p:nvPr>
            <p:ph idx="1"/>
          </p:nvPr>
        </p:nvSpPr>
        <p:spPr>
          <a:xfrm>
            <a:off x="6496216" y="2320412"/>
            <a:ext cx="4632031" cy="3851787"/>
          </a:xfrm>
        </p:spPr>
        <p:txBody>
          <a:bodyPr anchor="ctr">
            <a:normAutofit fontScale="92500" lnSpcReduction="10000"/>
          </a:bodyPr>
          <a:lstStyle/>
          <a:p>
            <a:r>
              <a:rPr lang="en-US" err="1"/>
              <a:t>Stiksel</a:t>
            </a:r>
            <a:r>
              <a:rPr lang="en-US"/>
              <a:t> -&gt; </a:t>
            </a:r>
            <a:r>
              <a:rPr lang="en-US" err="1"/>
              <a:t>Draad</a:t>
            </a:r>
            <a:endParaRPr lang="en-US"/>
          </a:p>
          <a:p>
            <a:r>
              <a:rPr lang="en-US"/>
              <a:t>Knoop</a:t>
            </a:r>
          </a:p>
          <a:p>
            <a:r>
              <a:rPr lang="en-US" err="1"/>
              <a:t>Rits</a:t>
            </a:r>
            <a:endParaRPr lang="en-US"/>
          </a:p>
          <a:p>
            <a:r>
              <a:rPr lang="en-US" err="1"/>
              <a:t>Veters</a:t>
            </a:r>
            <a:endParaRPr lang="en-US"/>
          </a:p>
          <a:p>
            <a:r>
              <a:rPr lang="en-US" err="1"/>
              <a:t>Klitteband</a:t>
            </a:r>
            <a:endParaRPr lang="en-US"/>
          </a:p>
          <a:p>
            <a:r>
              <a:rPr lang="en-US" err="1"/>
              <a:t>Gesp</a:t>
            </a:r>
            <a:endParaRPr lang="en-US"/>
          </a:p>
          <a:p>
            <a:r>
              <a:rPr lang="en-US" err="1"/>
              <a:t>Haak</a:t>
            </a:r>
            <a:endParaRPr lang="en-US"/>
          </a:p>
          <a:p>
            <a:r>
              <a:rPr lang="en-US" err="1"/>
              <a:t>Houtje-touwtje</a:t>
            </a:r>
            <a:endParaRPr lang="en-US"/>
          </a:p>
          <a:p>
            <a:r>
              <a:rPr lang="en-US"/>
              <a:t>(</a:t>
            </a:r>
            <a:r>
              <a:rPr lang="en-US" err="1"/>
              <a:t>Textiel</a:t>
            </a:r>
            <a:r>
              <a:rPr lang="en-US"/>
              <a:t>)</a:t>
            </a:r>
            <a:r>
              <a:rPr lang="en-US" err="1"/>
              <a:t>lijm</a:t>
            </a:r>
            <a:endParaRPr lang="en-US"/>
          </a:p>
          <a:p>
            <a:r>
              <a:rPr lang="en-US" err="1"/>
              <a:t>Weven</a:t>
            </a:r>
            <a:r>
              <a:rPr lang="en-US"/>
              <a:t>-</a:t>
            </a:r>
            <a:r>
              <a:rPr lang="en-US" err="1"/>
              <a:t>breien</a:t>
            </a:r>
            <a:r>
              <a:rPr lang="en-US"/>
              <a:t>-</a:t>
            </a:r>
            <a:r>
              <a:rPr lang="en-US" err="1"/>
              <a:t>haken</a:t>
            </a:r>
            <a:r>
              <a:rPr lang="en-US"/>
              <a:t>-</a:t>
            </a:r>
            <a:r>
              <a:rPr lang="en-US" err="1"/>
              <a:t>vervilten</a:t>
            </a:r>
            <a:r>
              <a:rPr lang="en-US"/>
              <a:t>-…</a:t>
            </a:r>
          </a:p>
          <a:p>
            <a:endParaRPr lang="en-US"/>
          </a:p>
        </p:txBody>
      </p:sp>
      <p:sp>
        <p:nvSpPr>
          <p:cNvPr id="147" name="Oval 14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9" name="Oval 14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423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1601A-2CA2-4DEE-8224-8D9259DC63D9}"/>
              </a:ext>
            </a:extLst>
          </p:cNvPr>
          <p:cNvSpPr>
            <a:spLocks noGrp="1"/>
          </p:cNvSpPr>
          <p:nvPr>
            <p:ph type="title"/>
          </p:nvPr>
        </p:nvSpPr>
        <p:spPr/>
        <p:txBody>
          <a:bodyPr/>
          <a:lstStyle/>
          <a:p>
            <a:pPr algn="ctr"/>
            <a:r>
              <a:rPr lang="nl-NL"/>
              <a:t>verbindingen</a:t>
            </a:r>
          </a:p>
        </p:txBody>
      </p:sp>
      <p:pic>
        <p:nvPicPr>
          <p:cNvPr id="4" name="Tijdelijke aanduiding voor inhoud 3">
            <a:extLst>
              <a:ext uri="{FF2B5EF4-FFF2-40B4-BE49-F238E27FC236}">
                <a16:creationId xmlns:a16="http://schemas.microsoft.com/office/drawing/2014/main" id="{2C0AD464-4762-4054-A899-4A110308F01D}"/>
              </a:ext>
            </a:extLst>
          </p:cNvPr>
          <p:cNvPicPr>
            <a:picLocks noGrp="1" noChangeAspect="1"/>
          </p:cNvPicPr>
          <p:nvPr>
            <p:ph idx="1"/>
          </p:nvPr>
        </p:nvPicPr>
        <p:blipFill>
          <a:blip r:embed="rId2"/>
          <a:stretch>
            <a:fillRect/>
          </a:stretch>
        </p:blipFill>
        <p:spPr>
          <a:xfrm>
            <a:off x="1275621" y="1712937"/>
            <a:ext cx="2979421" cy="1987274"/>
          </a:xfrm>
          <a:prstGeom prst="rect">
            <a:avLst/>
          </a:prstGeom>
        </p:spPr>
      </p:pic>
      <p:pic>
        <p:nvPicPr>
          <p:cNvPr id="2050" name="Picture 2" descr="Afbeeldingsresultaat voor verbindingen">
            <a:extLst>
              <a:ext uri="{FF2B5EF4-FFF2-40B4-BE49-F238E27FC236}">
                <a16:creationId xmlns:a16="http://schemas.microsoft.com/office/drawing/2014/main" id="{0482317A-D54C-4164-8593-2E70683C8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2605088"/>
            <a:ext cx="27813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46263202-0A43-4893-A786-1E712EA5664B}"/>
              </a:ext>
            </a:extLst>
          </p:cNvPr>
          <p:cNvPicPr>
            <a:picLocks noChangeAspect="1"/>
          </p:cNvPicPr>
          <p:nvPr/>
        </p:nvPicPr>
        <p:blipFill>
          <a:blip r:embed="rId4"/>
          <a:stretch>
            <a:fillRect/>
          </a:stretch>
        </p:blipFill>
        <p:spPr>
          <a:xfrm>
            <a:off x="8274661" y="816006"/>
            <a:ext cx="2208134" cy="2357438"/>
          </a:xfrm>
          <a:prstGeom prst="rect">
            <a:avLst/>
          </a:prstGeom>
        </p:spPr>
      </p:pic>
      <p:pic>
        <p:nvPicPr>
          <p:cNvPr id="6" name="Afbeelding 5">
            <a:extLst>
              <a:ext uri="{FF2B5EF4-FFF2-40B4-BE49-F238E27FC236}">
                <a16:creationId xmlns:a16="http://schemas.microsoft.com/office/drawing/2014/main" id="{BBAC551D-CEBE-44CD-8279-63F13F8FF460}"/>
              </a:ext>
            </a:extLst>
          </p:cNvPr>
          <p:cNvPicPr>
            <a:picLocks noChangeAspect="1"/>
          </p:cNvPicPr>
          <p:nvPr/>
        </p:nvPicPr>
        <p:blipFill>
          <a:blip r:embed="rId5"/>
          <a:stretch>
            <a:fillRect/>
          </a:stretch>
        </p:blipFill>
        <p:spPr>
          <a:xfrm>
            <a:off x="7486650" y="3901220"/>
            <a:ext cx="3529097" cy="2357437"/>
          </a:xfrm>
          <a:prstGeom prst="rect">
            <a:avLst/>
          </a:prstGeom>
        </p:spPr>
      </p:pic>
      <p:pic>
        <p:nvPicPr>
          <p:cNvPr id="7" name="Afbeelding 6">
            <a:extLst>
              <a:ext uri="{FF2B5EF4-FFF2-40B4-BE49-F238E27FC236}">
                <a16:creationId xmlns:a16="http://schemas.microsoft.com/office/drawing/2014/main" id="{E586642E-2F74-480A-BDFE-9303CEDEC575}"/>
              </a:ext>
            </a:extLst>
          </p:cNvPr>
          <p:cNvPicPr>
            <a:picLocks noChangeAspect="1"/>
          </p:cNvPicPr>
          <p:nvPr/>
        </p:nvPicPr>
        <p:blipFill rotWithShape="1">
          <a:blip r:embed="rId6"/>
          <a:srcRect l="51903" t="17042" r="2473" b="17081"/>
          <a:stretch/>
        </p:blipFill>
        <p:spPr>
          <a:xfrm>
            <a:off x="2658794" y="4764024"/>
            <a:ext cx="1941341" cy="1309159"/>
          </a:xfrm>
          <a:prstGeom prst="rect">
            <a:avLst/>
          </a:prstGeom>
        </p:spPr>
      </p:pic>
      <p:pic>
        <p:nvPicPr>
          <p:cNvPr id="8" name="Afbeelding 7">
            <a:extLst>
              <a:ext uri="{FF2B5EF4-FFF2-40B4-BE49-F238E27FC236}">
                <a16:creationId xmlns:a16="http://schemas.microsoft.com/office/drawing/2014/main" id="{D6BC6B33-C7B0-4137-AE56-32DFDDB3D368}"/>
              </a:ext>
            </a:extLst>
          </p:cNvPr>
          <p:cNvPicPr>
            <a:picLocks noChangeAspect="1"/>
          </p:cNvPicPr>
          <p:nvPr/>
        </p:nvPicPr>
        <p:blipFill>
          <a:blip r:embed="rId7"/>
          <a:stretch>
            <a:fillRect/>
          </a:stretch>
        </p:blipFill>
        <p:spPr>
          <a:xfrm>
            <a:off x="4752242" y="4582235"/>
            <a:ext cx="2619375" cy="1743075"/>
          </a:xfrm>
          <a:prstGeom prst="rect">
            <a:avLst/>
          </a:prstGeom>
        </p:spPr>
      </p:pic>
      <p:pic>
        <p:nvPicPr>
          <p:cNvPr id="9" name="Afbeelding 8">
            <a:extLst>
              <a:ext uri="{FF2B5EF4-FFF2-40B4-BE49-F238E27FC236}">
                <a16:creationId xmlns:a16="http://schemas.microsoft.com/office/drawing/2014/main" id="{9476C3CA-2A44-4F32-A8A1-E7DE2342165A}"/>
              </a:ext>
            </a:extLst>
          </p:cNvPr>
          <p:cNvPicPr>
            <a:picLocks noChangeAspect="1"/>
          </p:cNvPicPr>
          <p:nvPr/>
        </p:nvPicPr>
        <p:blipFill>
          <a:blip r:embed="rId8"/>
          <a:stretch>
            <a:fillRect/>
          </a:stretch>
        </p:blipFill>
        <p:spPr>
          <a:xfrm>
            <a:off x="7004281" y="1712245"/>
            <a:ext cx="1610192" cy="1311673"/>
          </a:xfrm>
          <a:prstGeom prst="rect">
            <a:avLst/>
          </a:prstGeom>
        </p:spPr>
      </p:pic>
      <p:pic>
        <p:nvPicPr>
          <p:cNvPr id="10" name="Afbeelding 9">
            <a:extLst>
              <a:ext uri="{FF2B5EF4-FFF2-40B4-BE49-F238E27FC236}">
                <a16:creationId xmlns:a16="http://schemas.microsoft.com/office/drawing/2014/main" id="{4A43F1EC-6CE4-4B56-9645-0386CEB01004}"/>
              </a:ext>
            </a:extLst>
          </p:cNvPr>
          <p:cNvPicPr>
            <a:picLocks noChangeAspect="1"/>
          </p:cNvPicPr>
          <p:nvPr/>
        </p:nvPicPr>
        <p:blipFill>
          <a:blip r:embed="rId9"/>
          <a:stretch>
            <a:fillRect/>
          </a:stretch>
        </p:blipFill>
        <p:spPr>
          <a:xfrm>
            <a:off x="732900" y="3901220"/>
            <a:ext cx="2275765" cy="2275765"/>
          </a:xfrm>
          <a:prstGeom prst="rect">
            <a:avLst/>
          </a:prstGeom>
        </p:spPr>
      </p:pic>
      <p:pic>
        <p:nvPicPr>
          <p:cNvPr id="11" name="Afbeelding 10">
            <a:extLst>
              <a:ext uri="{FF2B5EF4-FFF2-40B4-BE49-F238E27FC236}">
                <a16:creationId xmlns:a16="http://schemas.microsoft.com/office/drawing/2014/main" id="{EE78A689-F73B-414D-8D86-ECFFF0082922}"/>
              </a:ext>
            </a:extLst>
          </p:cNvPr>
          <p:cNvPicPr>
            <a:picLocks noChangeAspect="1"/>
          </p:cNvPicPr>
          <p:nvPr/>
        </p:nvPicPr>
        <p:blipFill>
          <a:blip r:embed="rId10"/>
          <a:stretch>
            <a:fillRect/>
          </a:stretch>
        </p:blipFill>
        <p:spPr>
          <a:xfrm>
            <a:off x="10367889" y="2272325"/>
            <a:ext cx="1412232" cy="1412232"/>
          </a:xfrm>
          <a:prstGeom prst="rect">
            <a:avLst/>
          </a:prstGeom>
        </p:spPr>
      </p:pic>
    </p:spTree>
    <p:extLst>
      <p:ext uri="{BB962C8B-B14F-4D97-AF65-F5344CB8AC3E}">
        <p14:creationId xmlns:p14="http://schemas.microsoft.com/office/powerpoint/2010/main" val="1966335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BC3BF-73FC-4630-A331-4A01F450C2CD}"/>
              </a:ext>
            </a:extLst>
          </p:cNvPr>
          <p:cNvSpPr>
            <a:spLocks noGrp="1"/>
          </p:cNvSpPr>
          <p:nvPr>
            <p:ph type="title"/>
          </p:nvPr>
        </p:nvSpPr>
        <p:spPr/>
        <p:txBody>
          <a:bodyPr/>
          <a:lstStyle/>
          <a:p>
            <a:r>
              <a:rPr lang="nl-NL"/>
              <a:t>Verbindingen </a:t>
            </a:r>
          </a:p>
        </p:txBody>
      </p:sp>
      <p:sp>
        <p:nvSpPr>
          <p:cNvPr id="3" name="Tijdelijke aanduiding voor inhoud 2">
            <a:extLst>
              <a:ext uri="{FF2B5EF4-FFF2-40B4-BE49-F238E27FC236}">
                <a16:creationId xmlns:a16="http://schemas.microsoft.com/office/drawing/2014/main" id="{BAD35604-AB3C-45D6-B376-08F27E3DFC61}"/>
              </a:ext>
            </a:extLst>
          </p:cNvPr>
          <p:cNvSpPr>
            <a:spLocks noGrp="1"/>
          </p:cNvSpPr>
          <p:nvPr>
            <p:ph idx="1"/>
          </p:nvPr>
        </p:nvSpPr>
        <p:spPr/>
        <p:txBody>
          <a:bodyPr/>
          <a:lstStyle/>
          <a:p>
            <a:r>
              <a:rPr lang="nl-NL"/>
              <a:t>Enkele filmpjes: </a:t>
            </a:r>
          </a:p>
          <a:p>
            <a:r>
              <a:rPr lang="nl-NL">
                <a:hlinkClick r:id="rId2"/>
              </a:rPr>
              <a:t>https://www.youtube.com/watch?v=S_ZqreZxWNo</a:t>
            </a:r>
            <a:r>
              <a:rPr lang="nl-NL"/>
              <a:t> (over houtverbindingen)</a:t>
            </a:r>
          </a:p>
          <a:p>
            <a:r>
              <a:rPr lang="nl-NL">
                <a:hlinkClick r:id="rId3"/>
              </a:rPr>
              <a:t>https://www.youtube.com/watch?v=h-KILvcbGzk</a:t>
            </a:r>
            <a:r>
              <a:rPr lang="nl-NL"/>
              <a:t>  (solderen van waterleiding)</a:t>
            </a:r>
          </a:p>
          <a:p>
            <a:r>
              <a:rPr lang="nl-NL">
                <a:hlinkClick r:id="rId4"/>
              </a:rPr>
              <a:t>https://www.youtube.com/watch?v=EwrViB3SMIs</a:t>
            </a:r>
            <a:r>
              <a:rPr lang="nl-NL"/>
              <a:t> (allerlei constructies)</a:t>
            </a:r>
          </a:p>
          <a:p>
            <a:r>
              <a:rPr lang="nl-NL">
                <a:hlinkClick r:id="rId5"/>
              </a:rPr>
              <a:t>https://www.youtube.com/watch?v=1ctSMQcPKyo</a:t>
            </a:r>
            <a:r>
              <a:rPr lang="nl-NL"/>
              <a:t> (ketting vervangen)</a:t>
            </a:r>
          </a:p>
          <a:p>
            <a:r>
              <a:rPr lang="nl-NL">
                <a:hlinkClick r:id="rId6"/>
              </a:rPr>
              <a:t>https://www.youtube.com/watch?v=1yTlV1rXKGw</a:t>
            </a:r>
            <a:r>
              <a:rPr lang="nl-NL"/>
              <a:t> (spanband)</a:t>
            </a:r>
          </a:p>
          <a:p>
            <a:r>
              <a:rPr lang="nl-NL">
                <a:hlinkClick r:id="rId7"/>
              </a:rPr>
              <a:t>https://www.youtube.com/watch?v=_05eJuENr6Q</a:t>
            </a:r>
            <a:r>
              <a:rPr lang="nl-NL"/>
              <a:t> (boot vastleggen</a:t>
            </a:r>
          </a:p>
          <a:p>
            <a:r>
              <a:rPr lang="nl-NL">
                <a:hlinkClick r:id="rId8"/>
              </a:rPr>
              <a:t>https://www.youtube.com/watch?v=KRgurx00G1o</a:t>
            </a:r>
            <a:r>
              <a:rPr lang="nl-NL"/>
              <a:t> (als je eens zelf een cijferslot wil maken)</a:t>
            </a:r>
          </a:p>
        </p:txBody>
      </p:sp>
    </p:spTree>
    <p:extLst>
      <p:ext uri="{BB962C8B-B14F-4D97-AF65-F5344CB8AC3E}">
        <p14:creationId xmlns:p14="http://schemas.microsoft.com/office/powerpoint/2010/main" val="226318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een constructie?</a:t>
            </a:r>
          </a:p>
        </p:txBody>
      </p:sp>
      <p:sp>
        <p:nvSpPr>
          <p:cNvPr id="3" name="Tijdelijke aanduiding voor inhoud 2"/>
          <p:cNvSpPr>
            <a:spLocks noGrp="1"/>
          </p:cNvSpPr>
          <p:nvPr>
            <p:ph idx="1"/>
          </p:nvPr>
        </p:nvSpPr>
        <p:spPr/>
        <p:txBody>
          <a:bodyPr/>
          <a:lstStyle/>
          <a:p>
            <a:r>
              <a:rPr lang="nl-NL"/>
              <a:t>Eerst maar eens een filmpje:  </a:t>
            </a:r>
            <a:r>
              <a:rPr lang="nl-NL" sz="1400">
                <a:solidFill>
                  <a:srgbClr val="FF0000"/>
                </a:solidFill>
              </a:rPr>
              <a:t>(kopieer onderstaande link in </a:t>
            </a:r>
            <a:r>
              <a:rPr lang="nl-NL" sz="1400" err="1">
                <a:solidFill>
                  <a:srgbClr val="FF0000"/>
                </a:solidFill>
              </a:rPr>
              <a:t>Choogle</a:t>
            </a:r>
            <a:r>
              <a:rPr lang="nl-NL" sz="1400">
                <a:solidFill>
                  <a:srgbClr val="FF0000"/>
                </a:solidFill>
              </a:rPr>
              <a:t> Chrome)</a:t>
            </a:r>
          </a:p>
          <a:p>
            <a:pPr marL="0" indent="0">
              <a:buNone/>
            </a:pPr>
            <a:r>
              <a:rPr lang="nl-NL">
                <a:hlinkClick r:id="rId2"/>
              </a:rPr>
              <a:t>https://schooltv.nl/video/een-constructie-stevig-stabiel-en-een-beetje-flexibel/</a:t>
            </a:r>
            <a:endParaRPr lang="nl-NL"/>
          </a:p>
          <a:p>
            <a:endParaRPr lang="nl-NL"/>
          </a:p>
        </p:txBody>
      </p:sp>
      <p:pic>
        <p:nvPicPr>
          <p:cNvPr id="4" name="Afbeelding 3"/>
          <p:cNvPicPr>
            <a:picLocks noChangeAspect="1"/>
          </p:cNvPicPr>
          <p:nvPr/>
        </p:nvPicPr>
        <p:blipFill rotWithShape="1">
          <a:blip r:embed="rId3"/>
          <a:srcRect l="13244" t="4709" r="14497" b="21171"/>
          <a:stretch/>
        </p:blipFill>
        <p:spPr>
          <a:xfrm>
            <a:off x="5018466" y="3297794"/>
            <a:ext cx="4984125" cy="2874406"/>
          </a:xfrm>
          <a:prstGeom prst="rect">
            <a:avLst/>
          </a:prstGeom>
        </p:spPr>
      </p:pic>
    </p:spTree>
    <p:extLst>
      <p:ext uri="{BB962C8B-B14F-4D97-AF65-F5344CB8AC3E}">
        <p14:creationId xmlns:p14="http://schemas.microsoft.com/office/powerpoint/2010/main" val="293697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Verbindingen….</a:t>
            </a:r>
          </a:p>
        </p:txBody>
      </p:sp>
      <p:sp>
        <p:nvSpPr>
          <p:cNvPr id="3" name="Tijdelijke aanduiding voor inhoud 2"/>
          <p:cNvSpPr>
            <a:spLocks noGrp="1"/>
          </p:cNvSpPr>
          <p:nvPr>
            <p:ph idx="1"/>
          </p:nvPr>
        </p:nvSpPr>
        <p:spPr/>
        <p:txBody>
          <a:bodyPr>
            <a:normAutofit/>
          </a:bodyPr>
          <a:lstStyle/>
          <a:p>
            <a:pPr marL="0" indent="0">
              <a:buNone/>
            </a:pPr>
            <a:endParaRPr lang="nl-NL">
              <a:hlinkClick r:id="rId2"/>
            </a:endParaRPr>
          </a:p>
          <a:p>
            <a:r>
              <a:rPr lang="nl-NL"/>
              <a:t>Welke verbinding gebruikt wordt hangt af van de </a:t>
            </a:r>
            <a:r>
              <a:rPr lang="nl-NL" sz="4000">
                <a:solidFill>
                  <a:srgbClr val="FF0000"/>
                </a:solidFill>
              </a:rPr>
              <a:t>FUNCTIE </a:t>
            </a:r>
            <a:r>
              <a:rPr lang="nl-NL"/>
              <a:t>van de constructie. </a:t>
            </a:r>
          </a:p>
          <a:p>
            <a:r>
              <a:rPr lang="nl-NL">
                <a:solidFill>
                  <a:srgbClr val="0070C0"/>
                </a:solidFill>
              </a:rPr>
              <a:t>Met andere woorden: Hoe je iets aan elkaar vast maakt hangt af van wat je er mee wil gaan doen.</a:t>
            </a:r>
          </a:p>
          <a:p>
            <a:endParaRPr lang="nl-NL">
              <a:solidFill>
                <a:srgbClr val="0070C0"/>
              </a:solidFill>
            </a:endParaRPr>
          </a:p>
          <a:p>
            <a:endParaRPr lang="nl-NL">
              <a:solidFill>
                <a:srgbClr val="0070C0"/>
              </a:solidFill>
            </a:endParaRPr>
          </a:p>
          <a:p>
            <a:endParaRPr lang="nl-NL">
              <a:solidFill>
                <a:srgbClr val="0070C0"/>
              </a:solidFill>
            </a:endParaRPr>
          </a:p>
          <a:p>
            <a:r>
              <a:rPr lang="nl-NL" sz="1400">
                <a:solidFill>
                  <a:schemeClr val="accent2">
                    <a:lumMod val="75000"/>
                  </a:schemeClr>
                </a:solidFill>
              </a:rPr>
              <a:t>Moet het goed vastzitten of weer los kunnen? Kunnen bewegen of juist niet? Moet er veel kracht op kunnen worden uitgeoefend? Moet je de verbinding kunnen zien?  Is het een versiering of juist functioneel? Is veiligheid belangrijk? </a:t>
            </a:r>
            <a:r>
              <a:rPr lang="nl-NL" sz="1400" err="1">
                <a:solidFill>
                  <a:schemeClr val="accent2">
                    <a:lumMod val="75000"/>
                  </a:schemeClr>
                </a:solidFill>
              </a:rPr>
              <a:t>Enz</a:t>
            </a:r>
            <a:r>
              <a:rPr lang="nl-NL" sz="1400">
                <a:solidFill>
                  <a:schemeClr val="accent2">
                    <a:lumMod val="75000"/>
                  </a:schemeClr>
                </a:solidFill>
              </a:rPr>
              <a:t>, </a:t>
            </a:r>
            <a:r>
              <a:rPr lang="nl-NL" sz="1400" err="1">
                <a:solidFill>
                  <a:schemeClr val="accent2">
                    <a:lumMod val="75000"/>
                  </a:schemeClr>
                </a:solidFill>
              </a:rPr>
              <a:t>enz</a:t>
            </a:r>
            <a:r>
              <a:rPr lang="nl-NL" sz="1400">
                <a:solidFill>
                  <a:schemeClr val="accent2">
                    <a:lumMod val="75000"/>
                  </a:schemeClr>
                </a:solidFill>
              </a:rPr>
              <a:t> …</a:t>
            </a:r>
          </a:p>
          <a:p>
            <a:endParaRPr lang="nl-NL">
              <a:solidFill>
                <a:srgbClr val="0070C0"/>
              </a:solidFill>
            </a:endParaRPr>
          </a:p>
          <a:p>
            <a:pPr marL="0" indent="0">
              <a:buNone/>
            </a:pPr>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456" y="4215022"/>
            <a:ext cx="1969402" cy="1285904"/>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672" y="4146804"/>
            <a:ext cx="1669774" cy="1252331"/>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048" y="614113"/>
            <a:ext cx="2309587" cy="1539025"/>
          </a:xfrm>
          <a:prstGeom prst="rect">
            <a:avLst/>
          </a:prstGeom>
        </p:spPr>
      </p:pic>
      <p:pic>
        <p:nvPicPr>
          <p:cNvPr id="8" name="Afbeelding 7"/>
          <p:cNvPicPr>
            <a:picLocks noChangeAspect="1"/>
          </p:cNvPicPr>
          <p:nvPr/>
        </p:nvPicPr>
        <p:blipFill rotWithShape="1">
          <a:blip r:embed="rId6">
            <a:extLst>
              <a:ext uri="{28A0092B-C50C-407E-A947-70E740481C1C}">
                <a14:useLocalDpi xmlns:a14="http://schemas.microsoft.com/office/drawing/2010/main" val="0"/>
              </a:ext>
            </a:extLst>
          </a:blip>
          <a:srcRect t="34419" r="42048"/>
          <a:stretch/>
        </p:blipFill>
        <p:spPr>
          <a:xfrm>
            <a:off x="5383460" y="4215022"/>
            <a:ext cx="1425079" cy="1073331"/>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3553" y="4126794"/>
            <a:ext cx="2061348" cy="977363"/>
          </a:xfrm>
          <a:prstGeom prst="rect">
            <a:avLst/>
          </a:prstGeom>
        </p:spPr>
      </p:pic>
    </p:spTree>
    <p:extLst>
      <p:ext uri="{BB962C8B-B14F-4D97-AF65-F5344CB8AC3E}">
        <p14:creationId xmlns:p14="http://schemas.microsoft.com/office/powerpoint/2010/main" val="324498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een constructie?</a:t>
            </a:r>
          </a:p>
        </p:txBody>
      </p:sp>
      <p:sp>
        <p:nvSpPr>
          <p:cNvPr id="4" name="Rectangle 1"/>
          <p:cNvSpPr>
            <a:spLocks noChangeArrowheads="1"/>
          </p:cNvSpPr>
          <p:nvPr/>
        </p:nvSpPr>
        <p:spPr bwMode="auto">
          <a:xfrm>
            <a:off x="1417982" y="2067726"/>
            <a:ext cx="7699544"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1" i="0" u="none" strike="noStrike" cap="none" normalizeH="0" baseline="0">
                <a:ln>
                  <a:noFill/>
                </a:ln>
                <a:solidFill>
                  <a:schemeClr val="tx1"/>
                </a:solidFill>
                <a:effectLst/>
                <a:latin typeface="Arial" panose="020B0604020202020204" pitchFamily="34" charset="0"/>
                <a:hlinkClick r:id="rId2"/>
              </a:rPr>
              <a:t>Constructie</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Arial" panose="020B0604020202020204" pitchFamily="34" charset="0"/>
                <a:hlinkClick r:id="rId2"/>
              </a:rPr>
              <a:t>  </a:t>
            </a:r>
            <a:r>
              <a:rPr kumimoji="0" lang="nl-NL" altLang="nl-NL" sz="1900" b="0" i="0" u="none" strike="noStrike" cap="none" normalizeH="0" baseline="0">
                <a:ln>
                  <a:noFill/>
                </a:ln>
                <a:solidFill>
                  <a:schemeClr val="tx1"/>
                </a:solidFill>
                <a:effectLst/>
                <a:latin typeface="Arial" panose="020B0604020202020204" pitchFamily="34" charset="0"/>
              </a:rPr>
              <a:t> </a:t>
            </a:r>
            <a:r>
              <a:rPr kumimoji="0" lang="nl-NL" altLang="nl-NL" sz="1800" b="0" i="0" u="none" strike="noStrike" cap="none" normalizeH="0" baseline="0">
                <a:ln>
                  <a:noFill/>
                </a:ln>
                <a:solidFill>
                  <a:schemeClr val="tx1"/>
                </a:solidFill>
                <a:effectLst/>
                <a:latin typeface="Arial" panose="020B0604020202020204" pitchFamily="34" charset="0"/>
              </a:rPr>
              <a:t>Een constructie is een voorwerp dat bestaat uit </a:t>
            </a:r>
            <a:r>
              <a:rPr kumimoji="0" lang="nl-NL" altLang="nl-NL" sz="1800" b="0" i="0" u="none" strike="noStrike" cap="none" normalizeH="0" baseline="0">
                <a:ln>
                  <a:noFill/>
                </a:ln>
                <a:solidFill>
                  <a:srgbClr val="FF0000"/>
                </a:solidFill>
                <a:effectLst/>
                <a:latin typeface="Arial" panose="020B0604020202020204" pitchFamily="34" charset="0"/>
              </a:rPr>
              <a:t>meerdere onderdelen</a:t>
            </a:r>
            <a:r>
              <a:rPr kumimoji="0" lang="nl-NL" altLang="nl-NL"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De verschillende onderdelen zijn </a:t>
            </a:r>
            <a:r>
              <a:rPr kumimoji="0" lang="nl-NL" altLang="nl-NL" sz="1800" b="0" i="0" u="none" strike="noStrike" cap="none" normalizeH="0" baseline="0">
                <a:ln>
                  <a:noFill/>
                </a:ln>
                <a:solidFill>
                  <a:srgbClr val="FF0000"/>
                </a:solidFill>
                <a:effectLst/>
                <a:latin typeface="Arial" panose="020B0604020202020204" pitchFamily="34" charset="0"/>
              </a:rPr>
              <a:t>met elkaar verbonden</a:t>
            </a:r>
            <a:r>
              <a:rPr kumimoji="0" lang="nl-NL" altLang="nl-NL"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chemeClr val="tx1"/>
                </a:solidFill>
                <a:effectLst/>
                <a:latin typeface="Arial" panose="020B0604020202020204" pitchFamily="34" charset="0"/>
              </a:rPr>
              <a:t>De verbindingen kunnen </a:t>
            </a:r>
            <a:r>
              <a:rPr kumimoji="0" lang="nl-NL" altLang="nl-NL" sz="1800" b="0" i="0" u="none" strike="noStrike" cap="none" normalizeH="0" baseline="0">
                <a:ln>
                  <a:noFill/>
                </a:ln>
                <a:solidFill>
                  <a:srgbClr val="FF0000"/>
                </a:solidFill>
                <a:effectLst/>
                <a:latin typeface="Arial" panose="020B0604020202020204" pitchFamily="34" charset="0"/>
              </a:rPr>
              <a:t>vast of demontabel </a:t>
            </a:r>
            <a:r>
              <a:rPr kumimoji="0" lang="nl-NL" altLang="nl-NL" sz="1800" b="0" i="0" u="none" strike="noStrike" cap="none" normalizeH="0" baseline="0">
                <a:ln>
                  <a:noFill/>
                </a:ln>
                <a:solidFill>
                  <a:schemeClr val="tx1"/>
                </a:solidFill>
                <a:effectLst/>
                <a:latin typeface="Arial" panose="020B0604020202020204" pitchFamily="34" charset="0"/>
              </a:rPr>
              <a:t>zijn.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1" u="none" strike="noStrike" cap="none" normalizeH="0" baseline="0">
                <a:ln>
                  <a:noFill/>
                </a:ln>
                <a:solidFill>
                  <a:srgbClr val="00B050"/>
                </a:solidFill>
                <a:effectLst/>
                <a:latin typeface="Arial" panose="020B0604020202020204" pitchFamily="34" charset="0"/>
              </a:rPr>
              <a:t>Ook kunnen onderdelen draaibaar met elkaar verbonden zijn.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a:ln>
                  <a:noFill/>
                </a:ln>
                <a:solidFill>
                  <a:schemeClr val="tx1"/>
                </a:solidFill>
                <a:effectLst/>
                <a:latin typeface="Arial" panose="020B0604020202020204" pitchFamily="34" charset="0"/>
              </a:rPr>
              <a:t>In een constructie kunnen meerdere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a:ln>
                  <a:noFill/>
                </a:ln>
                <a:solidFill>
                  <a:srgbClr val="FF0000"/>
                </a:solidFill>
                <a:effectLst/>
                <a:latin typeface="Arial" panose="020B0604020202020204" pitchFamily="34" charset="0"/>
              </a:rPr>
              <a:t>materialen</a:t>
            </a:r>
            <a:r>
              <a:rPr kumimoji="0" lang="nl-NL" altLang="nl-NL" sz="3600" b="0" i="0" u="none" strike="noStrike" cap="none" normalizeH="0" baseline="0">
                <a:ln>
                  <a:noFill/>
                </a:ln>
                <a:solidFill>
                  <a:schemeClr val="tx1"/>
                </a:solidFill>
                <a:effectLst/>
                <a:latin typeface="Arial" panose="020B0604020202020204" pitchFamily="34" charset="0"/>
              </a:rPr>
              <a:t> gecombineerd worden.</a:t>
            </a:r>
          </a:p>
        </p:txBody>
      </p:sp>
      <p:sp>
        <p:nvSpPr>
          <p:cNvPr id="5" name="AutoShape 2" descr="http://www.encyclo.nl/img/logos/100X50/10959.PNG">
            <a:hlinkClick r:id="rId2"/>
          </p:cNvPr>
          <p:cNvSpPr>
            <a:spLocks noChangeAspect="1" noChangeArrowheads="1"/>
          </p:cNvSpPr>
          <p:nvPr/>
        </p:nvSpPr>
        <p:spPr bwMode="auto">
          <a:xfrm>
            <a:off x="1548157" y="31470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174" y="484632"/>
            <a:ext cx="2654957" cy="1691654"/>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174" y="4591494"/>
            <a:ext cx="2821427" cy="1786904"/>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2957" y="4971245"/>
            <a:ext cx="2781836" cy="1564782"/>
          </a:xfrm>
          <a:prstGeom prst="rect">
            <a:avLst/>
          </a:prstGeom>
        </p:spPr>
      </p:pic>
    </p:spTree>
    <p:extLst>
      <p:ext uri="{BB962C8B-B14F-4D97-AF65-F5344CB8AC3E}">
        <p14:creationId xmlns:p14="http://schemas.microsoft.com/office/powerpoint/2010/main" val="329871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een constructie?</a:t>
            </a:r>
          </a:p>
        </p:txBody>
      </p:sp>
      <p:sp>
        <p:nvSpPr>
          <p:cNvPr id="4" name="Rectangle 1"/>
          <p:cNvSpPr>
            <a:spLocks noChangeArrowheads="1"/>
          </p:cNvSpPr>
          <p:nvPr/>
        </p:nvSpPr>
        <p:spPr bwMode="auto">
          <a:xfrm>
            <a:off x="1145691" y="1759314"/>
            <a:ext cx="5596404"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a:ln>
                  <a:noFill/>
                </a:ln>
                <a:solidFill>
                  <a:schemeClr val="tx1"/>
                </a:solidFill>
                <a:effectLst/>
                <a:latin typeface="Arial" panose="020B0604020202020204" pitchFamily="34" charset="0"/>
              </a:rPr>
              <a:t>In een constructie kunnen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a:ln>
                  <a:noFill/>
                </a:ln>
                <a:solidFill>
                  <a:schemeClr val="tx1"/>
                </a:solidFill>
                <a:effectLst/>
                <a:latin typeface="Arial" panose="020B0604020202020204" pitchFamily="34" charset="0"/>
              </a:rPr>
              <a:t>meerdere </a:t>
            </a:r>
            <a:r>
              <a:rPr kumimoji="0" lang="nl-NL" altLang="nl-NL" sz="3600" b="0" i="0" u="none" strike="noStrike" cap="none" normalizeH="0" baseline="0">
                <a:ln>
                  <a:noFill/>
                </a:ln>
                <a:solidFill>
                  <a:srgbClr val="FF0000"/>
                </a:solidFill>
                <a:effectLst/>
                <a:latin typeface="Arial" panose="020B0604020202020204" pitchFamily="34" charset="0"/>
              </a:rPr>
              <a:t>materialen</a:t>
            </a:r>
            <a:r>
              <a:rPr kumimoji="0" lang="nl-NL" altLang="nl-NL" sz="36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a:ln>
                  <a:noFill/>
                </a:ln>
                <a:solidFill>
                  <a:schemeClr val="tx1"/>
                </a:solidFill>
                <a:effectLst/>
                <a:latin typeface="Arial" panose="020B0604020202020204" pitchFamily="34" charset="0"/>
              </a:rPr>
              <a:t>gecombineerd worden.</a:t>
            </a: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1400">
                <a:solidFill>
                  <a:schemeClr val="accent2">
                    <a:lumMod val="75000"/>
                  </a:schemeClr>
                </a:solidFill>
                <a:latin typeface="Arial" panose="020B0604020202020204" pitchFamily="34" charset="0"/>
              </a:rPr>
              <a:t>Ook weer afhankelijk van de functie / waar wordt het voor gebruikt?</a:t>
            </a:r>
            <a:endParaRPr kumimoji="0" lang="nl-NL" altLang="nl-NL" sz="1400" b="0" i="0" u="none" strike="noStrike" cap="none" normalizeH="0" baseline="0">
              <a:ln>
                <a:noFill/>
              </a:ln>
              <a:solidFill>
                <a:schemeClr val="accent2">
                  <a:lumMod val="75000"/>
                </a:schemeClr>
              </a:solidFill>
              <a:effectLst/>
              <a:latin typeface="Arial" panose="020B0604020202020204" pitchFamily="34" charset="0"/>
            </a:endParaRPr>
          </a:p>
        </p:txBody>
      </p:sp>
      <p:sp>
        <p:nvSpPr>
          <p:cNvPr id="5" name="AutoShape 2" descr="http://www.encyclo.nl/img/logos/100X50/10959.PNG">
            <a:hlinkClick r:id="rId2"/>
          </p:cNvPr>
          <p:cNvSpPr>
            <a:spLocks noChangeAspect="1" noChangeArrowheads="1"/>
          </p:cNvSpPr>
          <p:nvPr/>
        </p:nvSpPr>
        <p:spPr bwMode="auto">
          <a:xfrm>
            <a:off x="1548157" y="31470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718" y="1020589"/>
            <a:ext cx="3696237" cy="522862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157" y="4113800"/>
            <a:ext cx="3092530" cy="2319398"/>
          </a:xfrm>
          <a:prstGeom prst="rect">
            <a:avLst/>
          </a:prstGeom>
        </p:spPr>
      </p:pic>
      <p:sp>
        <p:nvSpPr>
          <p:cNvPr id="7" name="Tekstvak 6">
            <a:extLst>
              <a:ext uri="{FF2B5EF4-FFF2-40B4-BE49-F238E27FC236}">
                <a16:creationId xmlns:a16="http://schemas.microsoft.com/office/drawing/2014/main" id="{CEF6F845-8C5A-4F12-9419-80C3398C67C6}"/>
              </a:ext>
            </a:extLst>
          </p:cNvPr>
          <p:cNvSpPr txBox="1"/>
          <p:nvPr/>
        </p:nvSpPr>
        <p:spPr>
          <a:xfrm>
            <a:off x="4876800" y="4113800"/>
            <a:ext cx="2674515" cy="2308324"/>
          </a:xfrm>
          <a:prstGeom prst="rect">
            <a:avLst/>
          </a:prstGeom>
          <a:noFill/>
        </p:spPr>
        <p:txBody>
          <a:bodyPr wrap="square" rtlCol="0">
            <a:spAutoFit/>
          </a:bodyPr>
          <a:lstStyle/>
          <a:p>
            <a:r>
              <a:rPr lang="nl-NL" i="1">
                <a:solidFill>
                  <a:schemeClr val="tx1">
                    <a:lumMod val="75000"/>
                    <a:lumOff val="25000"/>
                  </a:schemeClr>
                </a:solidFill>
              </a:rPr>
              <a:t>Stof (wol-katoen-vilt-linnen-nylon-…), metaal (ijzer-staal-blik-koper-goud-zilver-brons-…), hout, glas, steen, beton, kunststof, leer, was, papier, karton, klei, hars, …</a:t>
            </a:r>
          </a:p>
        </p:txBody>
      </p:sp>
    </p:spTree>
    <p:extLst>
      <p:ext uri="{BB962C8B-B14F-4D97-AF65-F5344CB8AC3E}">
        <p14:creationId xmlns:p14="http://schemas.microsoft.com/office/powerpoint/2010/main" val="357500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vorm</a:t>
            </a:r>
          </a:p>
        </p:txBody>
      </p:sp>
      <p:sp>
        <p:nvSpPr>
          <p:cNvPr id="3" name="Tijdelijke aanduiding voor inhoud 2"/>
          <p:cNvSpPr>
            <a:spLocks noGrp="1"/>
          </p:cNvSpPr>
          <p:nvPr>
            <p:ph idx="1"/>
          </p:nvPr>
        </p:nvSpPr>
        <p:spPr>
          <a:xfrm>
            <a:off x="784225" y="1989400"/>
            <a:ext cx="10058400" cy="4050792"/>
          </a:xfrm>
        </p:spPr>
        <p:txBody>
          <a:bodyPr/>
          <a:lstStyle/>
          <a:p>
            <a:r>
              <a:rPr lang="nl-NL" sz="3600"/>
              <a:t>Welke vormen zie je heel vaak als iets heel sterk moet zijn?</a:t>
            </a:r>
          </a:p>
          <a:p>
            <a:endParaRPr lang="nl-NL" sz="3600"/>
          </a:p>
        </p:txBody>
      </p:sp>
      <p:sp>
        <p:nvSpPr>
          <p:cNvPr id="4" name="AutoShape 2" descr="Afbeeldingsresultaat voor constructie achtbaa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constructie achtbaan">
            <a:hlinkClick r:id="rId2"/>
          </p:cNvPr>
          <p:cNvSpPr>
            <a:spLocks noChangeAspect="1" noChangeArrowheads="1"/>
          </p:cNvSpPr>
          <p:nvPr/>
        </p:nvSpPr>
        <p:spPr bwMode="auto">
          <a:xfrm>
            <a:off x="3075659" y="-867918"/>
            <a:ext cx="5114925" cy="270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descr="Afbeeldingsresultaat voor constructie achtbaan">
            <a:hlinkClick r:id="rId2"/>
          </p:cNvPr>
          <p:cNvSpPr>
            <a:spLocks noChangeAspect="1" noChangeArrowheads="1"/>
          </p:cNvSpPr>
          <p:nvPr/>
        </p:nvSpPr>
        <p:spPr bwMode="auto">
          <a:xfrm>
            <a:off x="3255963" y="-1295400"/>
            <a:ext cx="5114925" cy="270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p:cNvPicPr>
            <a:picLocks noChangeAspect="1"/>
          </p:cNvPicPr>
          <p:nvPr/>
        </p:nvPicPr>
        <p:blipFill>
          <a:blip r:embed="rId3"/>
          <a:stretch>
            <a:fillRect/>
          </a:stretch>
        </p:blipFill>
        <p:spPr>
          <a:xfrm>
            <a:off x="3073268" y="5119462"/>
            <a:ext cx="2733675" cy="1666875"/>
          </a:xfrm>
          <a:prstGeom prst="rect">
            <a:avLst/>
          </a:prstGeom>
        </p:spPr>
      </p:pic>
      <p:sp>
        <p:nvSpPr>
          <p:cNvPr id="9" name="AutoShape 8" descr="Afbeeldingsresultaat voor constructie driehoe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p:cNvPicPr>
            <a:picLocks noChangeAspect="1"/>
          </p:cNvPicPr>
          <p:nvPr/>
        </p:nvPicPr>
        <p:blipFill>
          <a:blip r:embed="rId4"/>
          <a:stretch>
            <a:fillRect/>
          </a:stretch>
        </p:blipFill>
        <p:spPr>
          <a:xfrm>
            <a:off x="3613150" y="3446526"/>
            <a:ext cx="2704198" cy="1672936"/>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5117" y="247991"/>
            <a:ext cx="1738440" cy="1738440"/>
          </a:xfrm>
          <a:prstGeom prst="rect">
            <a:avLst/>
          </a:prstGeom>
        </p:spPr>
      </p:pic>
      <p:pic>
        <p:nvPicPr>
          <p:cNvPr id="12" name="Afbeelding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8827" y="4050103"/>
            <a:ext cx="3871913" cy="2759694"/>
          </a:xfrm>
          <a:prstGeom prst="rect">
            <a:avLst/>
          </a:prstGeom>
        </p:spPr>
      </p:pic>
      <p:pic>
        <p:nvPicPr>
          <p:cNvPr id="13" name="Afbeelding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552" y="4619824"/>
            <a:ext cx="2466975" cy="1847850"/>
          </a:xfrm>
          <a:prstGeom prst="rect">
            <a:avLst/>
          </a:prstGeom>
        </p:spPr>
      </p:pic>
      <p:pic>
        <p:nvPicPr>
          <p:cNvPr id="14" name="Afbeelding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5038" y="2673675"/>
            <a:ext cx="2170924" cy="2349085"/>
          </a:xfrm>
          <a:prstGeom prst="rect">
            <a:avLst/>
          </a:prstGeom>
        </p:spPr>
      </p:pic>
      <p:pic>
        <p:nvPicPr>
          <p:cNvPr id="15" name="Afbeelding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1495" y="416421"/>
            <a:ext cx="1295988" cy="1599216"/>
          </a:xfrm>
          <a:prstGeom prst="rect">
            <a:avLst/>
          </a:prstGeom>
        </p:spPr>
      </p:pic>
      <p:pic>
        <p:nvPicPr>
          <p:cNvPr id="16" name="Afbeelding 15"/>
          <p:cNvPicPr>
            <a:picLocks noChangeAspect="1"/>
          </p:cNvPicPr>
          <p:nvPr/>
        </p:nvPicPr>
        <p:blipFill>
          <a:blip r:embed="rId10"/>
          <a:stretch>
            <a:fillRect/>
          </a:stretch>
        </p:blipFill>
        <p:spPr>
          <a:xfrm>
            <a:off x="1316971" y="3230616"/>
            <a:ext cx="1115290" cy="1672936"/>
          </a:xfrm>
          <a:prstGeom prst="rect">
            <a:avLst/>
          </a:prstGeom>
        </p:spPr>
      </p:pic>
      <p:pic>
        <p:nvPicPr>
          <p:cNvPr id="7" name="Afbeelding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20588" y="2825595"/>
            <a:ext cx="1714500" cy="1114425"/>
          </a:xfrm>
          <a:prstGeom prst="rect">
            <a:avLst/>
          </a:prstGeom>
        </p:spPr>
      </p:pic>
    </p:spTree>
    <p:extLst>
      <p:ext uri="{BB962C8B-B14F-4D97-AF65-F5344CB8AC3E}">
        <p14:creationId xmlns:p14="http://schemas.microsoft.com/office/powerpoint/2010/main" val="232511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vorm</a:t>
            </a:r>
          </a:p>
        </p:txBody>
      </p:sp>
      <p:sp>
        <p:nvSpPr>
          <p:cNvPr id="3" name="Tijdelijke aanduiding voor inhoud 2"/>
          <p:cNvSpPr>
            <a:spLocks noGrp="1"/>
          </p:cNvSpPr>
          <p:nvPr>
            <p:ph idx="1"/>
          </p:nvPr>
        </p:nvSpPr>
        <p:spPr>
          <a:xfrm>
            <a:off x="860552" y="1868204"/>
            <a:ext cx="10058400" cy="4050792"/>
          </a:xfrm>
        </p:spPr>
        <p:txBody>
          <a:bodyPr/>
          <a:lstStyle/>
          <a:p>
            <a:r>
              <a:rPr lang="nl-NL" sz="3600"/>
              <a:t>Welke vormen zie je heel vaak als iets heel sterk moet zijn?</a:t>
            </a:r>
          </a:p>
          <a:p>
            <a:endParaRPr lang="nl-NL" sz="3600"/>
          </a:p>
        </p:txBody>
      </p:sp>
      <p:sp>
        <p:nvSpPr>
          <p:cNvPr id="4" name="AutoShape 2" descr="Afbeeldingsresultaat voor constructie achtbaa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constructie achtbaan">
            <a:hlinkClick r:id="rId2"/>
          </p:cNvPr>
          <p:cNvSpPr>
            <a:spLocks noChangeAspect="1" noChangeArrowheads="1"/>
          </p:cNvSpPr>
          <p:nvPr/>
        </p:nvSpPr>
        <p:spPr bwMode="auto">
          <a:xfrm>
            <a:off x="3075659" y="-867918"/>
            <a:ext cx="5114925" cy="270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descr="Afbeeldingsresultaat voor constructie achtbaan">
            <a:hlinkClick r:id="rId2"/>
          </p:cNvPr>
          <p:cNvSpPr>
            <a:spLocks noChangeAspect="1" noChangeArrowheads="1"/>
          </p:cNvSpPr>
          <p:nvPr/>
        </p:nvSpPr>
        <p:spPr bwMode="auto">
          <a:xfrm>
            <a:off x="3255963" y="-1295400"/>
            <a:ext cx="5114925" cy="270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p:cNvPicPr>
            <a:picLocks noChangeAspect="1"/>
          </p:cNvPicPr>
          <p:nvPr/>
        </p:nvPicPr>
        <p:blipFill>
          <a:blip r:embed="rId3"/>
          <a:stretch>
            <a:fillRect/>
          </a:stretch>
        </p:blipFill>
        <p:spPr>
          <a:xfrm>
            <a:off x="3073268" y="5119462"/>
            <a:ext cx="2733675" cy="1666875"/>
          </a:xfrm>
          <a:prstGeom prst="rect">
            <a:avLst/>
          </a:prstGeom>
        </p:spPr>
      </p:pic>
      <p:sp>
        <p:nvSpPr>
          <p:cNvPr id="9" name="AutoShape 8" descr="Afbeeldingsresultaat voor constructie driehoe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p:cNvPicPr>
            <a:picLocks noChangeAspect="1"/>
          </p:cNvPicPr>
          <p:nvPr/>
        </p:nvPicPr>
        <p:blipFill>
          <a:blip r:embed="rId4"/>
          <a:stretch>
            <a:fillRect/>
          </a:stretch>
        </p:blipFill>
        <p:spPr>
          <a:xfrm>
            <a:off x="9483424" y="5133817"/>
            <a:ext cx="2704198" cy="1672936"/>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5117" y="247991"/>
            <a:ext cx="1738440" cy="1738440"/>
          </a:xfrm>
          <a:prstGeom prst="rect">
            <a:avLst/>
          </a:prstGeom>
        </p:spPr>
      </p:pic>
      <p:pic>
        <p:nvPicPr>
          <p:cNvPr id="12" name="Afbeelding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1940" y="3971099"/>
            <a:ext cx="3871913" cy="2759694"/>
          </a:xfrm>
          <a:prstGeom prst="rect">
            <a:avLst/>
          </a:prstGeom>
        </p:spPr>
      </p:pic>
      <p:pic>
        <p:nvPicPr>
          <p:cNvPr id="13" name="Afbeelding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552" y="4619824"/>
            <a:ext cx="2466975" cy="1847850"/>
          </a:xfrm>
          <a:prstGeom prst="rect">
            <a:avLst/>
          </a:prstGeom>
        </p:spPr>
      </p:pic>
      <p:pic>
        <p:nvPicPr>
          <p:cNvPr id="14" name="Afbeelding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5038" y="2673675"/>
            <a:ext cx="2170924" cy="2349085"/>
          </a:xfrm>
          <a:prstGeom prst="rect">
            <a:avLst/>
          </a:prstGeom>
        </p:spPr>
      </p:pic>
      <p:pic>
        <p:nvPicPr>
          <p:cNvPr id="15" name="Afbeelding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1495" y="416421"/>
            <a:ext cx="1295988" cy="1599216"/>
          </a:xfrm>
          <a:prstGeom prst="rect">
            <a:avLst/>
          </a:prstGeom>
        </p:spPr>
      </p:pic>
      <p:pic>
        <p:nvPicPr>
          <p:cNvPr id="16" name="Afbeelding 15"/>
          <p:cNvPicPr>
            <a:picLocks noChangeAspect="1"/>
          </p:cNvPicPr>
          <p:nvPr/>
        </p:nvPicPr>
        <p:blipFill>
          <a:blip r:embed="rId10"/>
          <a:stretch>
            <a:fillRect/>
          </a:stretch>
        </p:blipFill>
        <p:spPr>
          <a:xfrm>
            <a:off x="1316971" y="3230616"/>
            <a:ext cx="1115290" cy="1672936"/>
          </a:xfrm>
          <a:prstGeom prst="rect">
            <a:avLst/>
          </a:prstGeom>
        </p:spPr>
      </p:pic>
      <p:pic>
        <p:nvPicPr>
          <p:cNvPr id="7" name="Afbeelding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20588" y="2825595"/>
            <a:ext cx="1714500" cy="1114425"/>
          </a:xfrm>
          <a:prstGeom prst="rect">
            <a:avLst/>
          </a:prstGeom>
        </p:spPr>
      </p:pic>
      <p:sp>
        <p:nvSpPr>
          <p:cNvPr id="18" name="Rechthoek 17">
            <a:extLst>
              <a:ext uri="{FF2B5EF4-FFF2-40B4-BE49-F238E27FC236}">
                <a16:creationId xmlns:a16="http://schemas.microsoft.com/office/drawing/2014/main" id="{CB20051B-F7D4-4A70-B2E4-EA6EF855E09B}"/>
              </a:ext>
            </a:extLst>
          </p:cNvPr>
          <p:cNvSpPr/>
          <p:nvPr/>
        </p:nvSpPr>
        <p:spPr>
          <a:xfrm rot="20549503">
            <a:off x="1102208" y="1689500"/>
            <a:ext cx="9401933" cy="3416320"/>
          </a:xfrm>
          <a:prstGeom prst="rect">
            <a:avLst/>
          </a:prstGeom>
          <a:noFill/>
        </p:spPr>
        <p:txBody>
          <a:bodyPr wrap="none" lIns="91440" tIns="45720" rIns="91440" bIns="45720">
            <a:spAutoFit/>
          </a:bodyPr>
          <a:lstStyle/>
          <a:p>
            <a:pPr algn="ctr"/>
            <a:r>
              <a:rPr lang="nl-NL" sz="5400">
                <a:ln w="0"/>
                <a:solidFill>
                  <a:srgbClr val="FF0000"/>
                </a:solidFill>
                <a:effectLst>
                  <a:outerShdw blurRad="38100" dist="25400" dir="5400000" algn="ctr" rotWithShape="0">
                    <a:srgbClr val="6E747A">
                      <a:alpha val="43000"/>
                    </a:srgbClr>
                  </a:outerShdw>
                </a:effectLst>
              </a:rPr>
              <a:t>In een constructie zie je vaak</a:t>
            </a:r>
          </a:p>
          <a:p>
            <a:pPr algn="ctr"/>
            <a:r>
              <a:rPr lang="nl-NL" sz="5400">
                <a:ln w="0"/>
                <a:solidFill>
                  <a:srgbClr val="FF0000"/>
                </a:solidFill>
                <a:effectLst>
                  <a:outerShdw blurRad="38100" dist="25400" dir="5400000" algn="ctr" rotWithShape="0">
                    <a:srgbClr val="6E747A">
                      <a:alpha val="43000"/>
                    </a:srgbClr>
                  </a:outerShdw>
                </a:effectLst>
              </a:rPr>
              <a:t> de </a:t>
            </a:r>
            <a:r>
              <a:rPr lang="nl-NL" sz="5400">
                <a:ln w="38100">
                  <a:solidFill>
                    <a:sysClr val="windowText" lastClr="000000"/>
                  </a:solidFill>
                </a:ln>
                <a:solidFill>
                  <a:srgbClr val="FF0000"/>
                </a:solidFill>
                <a:effectLst>
                  <a:outerShdw blurRad="38100" dist="25400" dir="5400000" algn="ctr" rotWithShape="0">
                    <a:srgbClr val="6E747A">
                      <a:alpha val="43000"/>
                    </a:srgbClr>
                  </a:outerShdw>
                </a:effectLst>
              </a:rPr>
              <a:t>driehoek</a:t>
            </a:r>
            <a:r>
              <a:rPr lang="nl-NL" sz="5400">
                <a:ln w="0"/>
                <a:solidFill>
                  <a:srgbClr val="FF0000"/>
                </a:solidFill>
                <a:effectLst>
                  <a:outerShdw blurRad="38100" dist="25400" dir="5400000" algn="ctr" rotWithShape="0">
                    <a:srgbClr val="6E747A">
                      <a:alpha val="43000"/>
                    </a:srgbClr>
                  </a:outerShdw>
                </a:effectLst>
              </a:rPr>
              <a:t> of de </a:t>
            </a:r>
            <a:r>
              <a:rPr lang="nl-NL" sz="5400">
                <a:ln w="38100">
                  <a:solidFill>
                    <a:sysClr val="windowText" lastClr="000000"/>
                  </a:solidFill>
                </a:ln>
                <a:solidFill>
                  <a:srgbClr val="FF0000"/>
                </a:solidFill>
                <a:effectLst>
                  <a:outerShdw blurRad="38100" dist="25400" dir="5400000" algn="ctr" rotWithShape="0">
                    <a:srgbClr val="6E747A">
                      <a:alpha val="43000"/>
                    </a:srgbClr>
                  </a:outerShdw>
                </a:effectLst>
              </a:rPr>
              <a:t>boog</a:t>
            </a:r>
          </a:p>
          <a:p>
            <a:pPr algn="ctr"/>
            <a:r>
              <a:rPr lang="nl-NL" sz="5400">
                <a:ln w="38100">
                  <a:noFill/>
                </a:ln>
                <a:solidFill>
                  <a:srgbClr val="FF0000"/>
                </a:solidFill>
                <a:effectLst>
                  <a:outerShdw blurRad="38100" dist="25400" dir="5400000" algn="ctr" rotWithShape="0">
                    <a:srgbClr val="6E747A">
                      <a:alpha val="43000"/>
                    </a:srgbClr>
                  </a:outerShdw>
                </a:effectLst>
              </a:rPr>
              <a:t>En</a:t>
            </a:r>
            <a:r>
              <a:rPr lang="nl-NL" sz="5400">
                <a:ln w="38100">
                  <a:solidFill>
                    <a:sysClr val="windowText" lastClr="000000"/>
                  </a:solidFill>
                </a:ln>
                <a:solidFill>
                  <a:srgbClr val="FF0000"/>
                </a:solidFill>
                <a:effectLst>
                  <a:outerShdw blurRad="38100" dist="25400" dir="5400000" algn="ctr" rotWithShape="0">
                    <a:srgbClr val="6E747A">
                      <a:alpha val="43000"/>
                    </a:srgbClr>
                  </a:outerShdw>
                </a:effectLst>
              </a:rPr>
              <a:t> profielen </a:t>
            </a:r>
            <a:r>
              <a:rPr lang="nl-NL" sz="5400">
                <a:ln w="38100">
                  <a:noFill/>
                </a:ln>
                <a:solidFill>
                  <a:srgbClr val="FF0000"/>
                </a:solidFill>
                <a:effectLst>
                  <a:outerShdw blurRad="38100" dist="25400" dir="5400000" algn="ctr" rotWithShape="0">
                    <a:srgbClr val="6E747A">
                      <a:alpha val="43000"/>
                    </a:srgbClr>
                  </a:outerShdw>
                </a:effectLst>
              </a:rPr>
              <a:t>maken </a:t>
            </a:r>
          </a:p>
          <a:p>
            <a:pPr algn="ctr"/>
            <a:r>
              <a:rPr lang="nl-NL" sz="5400">
                <a:ln w="38100">
                  <a:noFill/>
                </a:ln>
                <a:solidFill>
                  <a:srgbClr val="FF0000"/>
                </a:solidFill>
                <a:effectLst>
                  <a:outerShdw blurRad="38100" dist="25400" dir="5400000" algn="ctr" rotWithShape="0">
                    <a:srgbClr val="6E747A">
                      <a:alpha val="43000"/>
                    </a:srgbClr>
                  </a:outerShdw>
                </a:effectLst>
              </a:rPr>
              <a:t>het materiaal sterker</a:t>
            </a:r>
            <a:r>
              <a:rPr lang="nl-NL" sz="5400">
                <a:ln w="0">
                  <a:noFill/>
                </a:ln>
                <a:solidFill>
                  <a:srgbClr val="FF0000"/>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5140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Vorm:  Een driehoek is vormvast.</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8308" y="2120900"/>
            <a:ext cx="5401733" cy="4051300"/>
          </a:xfrm>
        </p:spPr>
      </p:pic>
    </p:spTree>
    <p:extLst>
      <p:ext uri="{BB962C8B-B14F-4D97-AF65-F5344CB8AC3E}">
        <p14:creationId xmlns:p14="http://schemas.microsoft.com/office/powerpoint/2010/main" val="3007797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FFEFD-B553-4BF6-9452-F33AB029F107}"/>
              </a:ext>
            </a:extLst>
          </p:cNvPr>
          <p:cNvSpPr>
            <a:spLocks noGrp="1"/>
          </p:cNvSpPr>
          <p:nvPr>
            <p:ph type="title"/>
          </p:nvPr>
        </p:nvSpPr>
        <p:spPr/>
        <p:txBody>
          <a:bodyPr/>
          <a:lstStyle/>
          <a:p>
            <a:pPr algn="ctr"/>
            <a:r>
              <a:rPr lang="nl-NL"/>
              <a:t>Vorm: de boog kan veel krachten opvangen.</a:t>
            </a:r>
          </a:p>
        </p:txBody>
      </p:sp>
      <p:pic>
        <p:nvPicPr>
          <p:cNvPr id="5122" name="Picture 2" descr="Afbeeldingsresultaat voor krachten op een boog">
            <a:extLst>
              <a:ext uri="{FF2B5EF4-FFF2-40B4-BE49-F238E27FC236}">
                <a16:creationId xmlns:a16="http://schemas.microsoft.com/office/drawing/2014/main" id="{74DCD332-850A-4D4A-A0D1-5CE5FEB1B7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4726" y="2295384"/>
            <a:ext cx="6696222" cy="332044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C27AE0DF-FB61-4D73-811E-A39275F78882}"/>
              </a:ext>
            </a:extLst>
          </p:cNvPr>
          <p:cNvSpPr txBox="1"/>
          <p:nvPr/>
        </p:nvSpPr>
        <p:spPr>
          <a:xfrm>
            <a:off x="1322362" y="5597884"/>
            <a:ext cx="9805885" cy="646331"/>
          </a:xfrm>
          <a:prstGeom prst="rect">
            <a:avLst/>
          </a:prstGeom>
          <a:noFill/>
        </p:spPr>
        <p:txBody>
          <a:bodyPr wrap="square" rtlCol="0">
            <a:spAutoFit/>
          </a:bodyPr>
          <a:lstStyle/>
          <a:p>
            <a:pPr algn="ctr"/>
            <a:r>
              <a:rPr lang="nl-NL"/>
              <a:t>De kracht op de brug wordt door de boogconstructie via de zijkanten naar de grond (fundering) geleid.</a:t>
            </a:r>
          </a:p>
        </p:txBody>
      </p:sp>
    </p:spTree>
    <p:extLst>
      <p:ext uri="{BB962C8B-B14F-4D97-AF65-F5344CB8AC3E}">
        <p14:creationId xmlns:p14="http://schemas.microsoft.com/office/powerpoint/2010/main" val="374147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Vorm:  profiel</a:t>
            </a:r>
          </a:p>
        </p:txBody>
      </p:sp>
      <p:pic>
        <p:nvPicPr>
          <p:cNvPr id="5" name="Afbeelding 4"/>
          <p:cNvPicPr>
            <a:picLocks noChangeAspect="1"/>
          </p:cNvPicPr>
          <p:nvPr/>
        </p:nvPicPr>
        <p:blipFill>
          <a:blip r:embed="rId2"/>
          <a:stretch>
            <a:fillRect/>
          </a:stretch>
        </p:blipFill>
        <p:spPr>
          <a:xfrm>
            <a:off x="5164123" y="2338822"/>
            <a:ext cx="4857750" cy="1409700"/>
          </a:xfrm>
          <a:prstGeom prst="rect">
            <a:avLst/>
          </a:prstGeom>
        </p:spPr>
      </p:pic>
      <p:pic>
        <p:nvPicPr>
          <p:cNvPr id="6" name="Afbeelding 5"/>
          <p:cNvPicPr>
            <a:picLocks noChangeAspect="1"/>
          </p:cNvPicPr>
          <p:nvPr/>
        </p:nvPicPr>
        <p:blipFill>
          <a:blip r:embed="rId3"/>
          <a:stretch>
            <a:fillRect/>
          </a:stretch>
        </p:blipFill>
        <p:spPr>
          <a:xfrm>
            <a:off x="971706" y="3993369"/>
            <a:ext cx="2781300" cy="2324100"/>
          </a:xfrm>
          <a:prstGeom prst="rect">
            <a:avLst/>
          </a:prstGeom>
        </p:spPr>
      </p:pic>
      <p:pic>
        <p:nvPicPr>
          <p:cNvPr id="8" name="Tijdelijke aanduiding voor inhoud 7"/>
          <p:cNvPicPr>
            <a:picLocks noGrp="1" noChangeAspect="1"/>
          </p:cNvPicPr>
          <p:nvPr>
            <p:ph idx="1"/>
          </p:nvPr>
        </p:nvPicPr>
        <p:blipFill>
          <a:blip r:embed="rId4"/>
          <a:stretch>
            <a:fillRect/>
          </a:stretch>
        </p:blipFill>
        <p:spPr>
          <a:xfrm>
            <a:off x="6099048" y="4283384"/>
            <a:ext cx="4924425" cy="2162175"/>
          </a:xfrm>
          <a:prstGeom prst="rect">
            <a:avLst/>
          </a:prstGeom>
        </p:spPr>
      </p:pic>
      <p:sp>
        <p:nvSpPr>
          <p:cNvPr id="9" name="Tekstvak 8"/>
          <p:cNvSpPr txBox="1"/>
          <p:nvPr/>
        </p:nvSpPr>
        <p:spPr>
          <a:xfrm>
            <a:off x="1519707" y="2338822"/>
            <a:ext cx="2588654" cy="369332"/>
          </a:xfrm>
          <a:prstGeom prst="rect">
            <a:avLst/>
          </a:prstGeom>
          <a:noFill/>
        </p:spPr>
        <p:txBody>
          <a:bodyPr wrap="square" rtlCol="0">
            <a:spAutoFit/>
          </a:bodyPr>
          <a:lstStyle/>
          <a:p>
            <a:r>
              <a:rPr lang="nl-NL">
                <a:latin typeface="Arial" panose="020B0604020202020204" pitchFamily="34" charset="0"/>
                <a:cs typeface="Arial" panose="020B0604020202020204" pitchFamily="34" charset="0"/>
              </a:rPr>
              <a:t>I – U – H – L – T - ….</a:t>
            </a:r>
          </a:p>
        </p:txBody>
      </p:sp>
    </p:spTree>
    <p:extLst>
      <p:ext uri="{BB962C8B-B14F-4D97-AF65-F5344CB8AC3E}">
        <p14:creationId xmlns:p14="http://schemas.microsoft.com/office/powerpoint/2010/main" val="2482497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9848" y="484632"/>
            <a:ext cx="10058400" cy="2342974"/>
          </a:xfrm>
        </p:spPr>
        <p:txBody>
          <a:bodyPr>
            <a:normAutofit/>
          </a:bodyPr>
          <a:lstStyle/>
          <a:p>
            <a:pPr algn="ctr"/>
            <a:r>
              <a:rPr lang="nl-NL"/>
              <a:t>Constructie: </a:t>
            </a:r>
            <a:br>
              <a:rPr lang="nl-NL"/>
            </a:br>
            <a:r>
              <a:rPr lang="nl-NL"/>
              <a:t>daar komt heel veel bij kijken</a:t>
            </a:r>
            <a:br>
              <a:rPr lang="nl-NL"/>
            </a:br>
            <a:r>
              <a:rPr lang="nl-NL" sz="1800"/>
              <a:t>dus kijken we nog even ….</a:t>
            </a:r>
            <a:endParaRPr lang="nl-NL"/>
          </a:p>
        </p:txBody>
      </p:sp>
      <p:sp>
        <p:nvSpPr>
          <p:cNvPr id="3" name="Tijdelijke aanduiding voor inhoud 2"/>
          <p:cNvSpPr>
            <a:spLocks noGrp="1"/>
          </p:cNvSpPr>
          <p:nvPr>
            <p:ph idx="1"/>
          </p:nvPr>
        </p:nvSpPr>
        <p:spPr>
          <a:xfrm>
            <a:off x="1069848" y="3207434"/>
            <a:ext cx="10058400" cy="2964766"/>
          </a:xfrm>
        </p:spPr>
        <p:txBody>
          <a:bodyPr/>
          <a:lstStyle/>
          <a:p>
            <a:r>
              <a:rPr lang="nl-NL">
                <a:hlinkClick r:id="rId2"/>
              </a:rPr>
              <a:t>https://schooltv.nl/video/het-klokhuis-klokhuis-bouwt-constructie/</a:t>
            </a:r>
            <a:endParaRPr lang="nl-NL"/>
          </a:p>
          <a:p>
            <a:endParaRPr lang="nl-NL"/>
          </a:p>
          <a:p>
            <a:r>
              <a:rPr lang="nl-NL">
                <a:hlinkClick r:id="rId3"/>
              </a:rPr>
              <a:t>https://schooltv.nl/video/bruggen-hoe-maak-je-een-stevige-brug/</a:t>
            </a:r>
            <a:endParaRPr lang="nl-NL"/>
          </a:p>
          <a:p>
            <a:endParaRPr lang="nl-NL"/>
          </a:p>
          <a:p>
            <a:r>
              <a:rPr lang="nl-NL">
                <a:hlinkClick r:id="rId4"/>
              </a:rPr>
              <a:t>https://schooltv.nl/video/de-piramide-eeuwenoud-en-nog-staan-ze-stevig/</a:t>
            </a:r>
            <a:endParaRPr lang="nl-NL"/>
          </a:p>
        </p:txBody>
      </p:sp>
    </p:spTree>
    <p:extLst>
      <p:ext uri="{BB962C8B-B14F-4D97-AF65-F5344CB8AC3E}">
        <p14:creationId xmlns:p14="http://schemas.microsoft.com/office/powerpoint/2010/main" val="302649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een constructie?</a:t>
            </a:r>
          </a:p>
        </p:txBody>
      </p:sp>
      <p:sp>
        <p:nvSpPr>
          <p:cNvPr id="3" name="Tijdelijke aanduiding voor inhoud 2"/>
          <p:cNvSpPr>
            <a:spLocks noGrp="1"/>
          </p:cNvSpPr>
          <p:nvPr>
            <p:ph idx="1"/>
          </p:nvPr>
        </p:nvSpPr>
        <p:spPr/>
        <p:txBody>
          <a:bodyPr/>
          <a:lstStyle/>
          <a:p>
            <a:r>
              <a:rPr lang="nl-NL"/>
              <a:t>Meerder onderdelen</a:t>
            </a:r>
          </a:p>
          <a:p>
            <a:r>
              <a:rPr lang="nl-NL"/>
              <a:t>Met elkaar verbonden</a:t>
            </a:r>
          </a:p>
          <a:p>
            <a:r>
              <a:rPr lang="nl-NL"/>
              <a:t>Stevig</a:t>
            </a:r>
          </a:p>
          <a:p>
            <a:r>
              <a:rPr lang="nl-NL"/>
              <a:t>Stabiel</a:t>
            </a:r>
          </a:p>
          <a:p>
            <a:r>
              <a:rPr lang="nl-NL"/>
              <a:t>Flexibel </a:t>
            </a:r>
            <a:r>
              <a:rPr lang="nl-NL" sz="1200"/>
              <a:t>(in de techniek noemt men dit </a:t>
            </a:r>
            <a:r>
              <a:rPr lang="nl-NL" sz="1200" b="1" u="sng"/>
              <a:t>stijfheid</a:t>
            </a:r>
            <a:r>
              <a:rPr lang="nl-NL" sz="1200"/>
              <a:t>)</a:t>
            </a:r>
            <a:endParaRPr lang="nl-NL"/>
          </a:p>
          <a:p>
            <a:endParaRPr lang="nl-NL"/>
          </a:p>
          <a:p>
            <a:r>
              <a:rPr lang="nl-NL"/>
              <a:t>Een constructeur berekent altijd: Sterkte – Stabiliteit – Stijfheid (3 </a:t>
            </a:r>
            <a:r>
              <a:rPr lang="nl-NL" err="1"/>
              <a:t>S-en</a:t>
            </a:r>
            <a:r>
              <a:rPr lang="nl-NL"/>
              <a:t>)</a:t>
            </a:r>
          </a:p>
          <a:p>
            <a:pPr marL="0" indent="0" algn="ctr">
              <a:buNone/>
            </a:pPr>
            <a:r>
              <a:rPr lang="nl-NL" sz="1200"/>
              <a:t>(Constructeur:  Iemand die de constructie van bouwwerken, apparaten en machines berekent en ontwerpt.)</a:t>
            </a:r>
          </a:p>
          <a:p>
            <a:endParaRPr lang="nl-NL"/>
          </a:p>
          <a:p>
            <a:pPr marL="0" indent="0">
              <a:buNone/>
            </a:pPr>
            <a:endParaRPr lang="nl-NL" sz="3200"/>
          </a:p>
          <a:p>
            <a:endParaRPr lang="nl-NL"/>
          </a:p>
        </p:txBody>
      </p:sp>
      <p:pic>
        <p:nvPicPr>
          <p:cNvPr id="5" name="Afbeelding 4"/>
          <p:cNvPicPr>
            <a:picLocks noChangeAspect="1"/>
          </p:cNvPicPr>
          <p:nvPr/>
        </p:nvPicPr>
        <p:blipFill rotWithShape="1">
          <a:blip r:embed="rId2"/>
          <a:srcRect l="13244" t="4709" r="14497" b="21171"/>
          <a:stretch/>
        </p:blipFill>
        <p:spPr>
          <a:xfrm>
            <a:off x="5563673" y="2093976"/>
            <a:ext cx="4275786" cy="2465898"/>
          </a:xfrm>
          <a:prstGeom prst="rect">
            <a:avLst/>
          </a:prstGeom>
        </p:spPr>
      </p:pic>
    </p:spTree>
    <p:extLst>
      <p:ext uri="{BB962C8B-B14F-4D97-AF65-F5344CB8AC3E}">
        <p14:creationId xmlns:p14="http://schemas.microsoft.com/office/powerpoint/2010/main" val="423896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een Constructie ?</a:t>
            </a:r>
          </a:p>
        </p:txBody>
      </p:sp>
      <p:sp>
        <p:nvSpPr>
          <p:cNvPr id="3" name="Tijdelijke aanduiding voor inhoud 2"/>
          <p:cNvSpPr>
            <a:spLocks noGrp="1"/>
          </p:cNvSpPr>
          <p:nvPr>
            <p:ph idx="1"/>
          </p:nvPr>
        </p:nvSpPr>
        <p:spPr/>
        <p:txBody>
          <a:bodyPr/>
          <a:lstStyle/>
          <a:p>
            <a:r>
              <a:rPr lang="nl-NL"/>
              <a:t>Een constructie moet </a:t>
            </a:r>
            <a:r>
              <a:rPr lang="nl-NL" b="1" u="sng"/>
              <a:t>krachten</a:t>
            </a:r>
            <a:r>
              <a:rPr lang="nl-NL"/>
              <a:t> kunnen weerstaan.</a:t>
            </a:r>
          </a:p>
          <a:p>
            <a:r>
              <a:rPr lang="nl-NL"/>
              <a:t>Welke krachten ondervindt de constructie van de achtbaan?</a:t>
            </a:r>
          </a:p>
          <a:p>
            <a:endParaRPr lang="nl-NL"/>
          </a:p>
        </p:txBody>
      </p:sp>
      <p:pic>
        <p:nvPicPr>
          <p:cNvPr id="4" name="Afbeelding 3"/>
          <p:cNvPicPr>
            <a:picLocks noChangeAspect="1"/>
          </p:cNvPicPr>
          <p:nvPr/>
        </p:nvPicPr>
        <p:blipFill>
          <a:blip r:embed="rId2"/>
          <a:stretch>
            <a:fillRect/>
          </a:stretch>
        </p:blipFill>
        <p:spPr>
          <a:xfrm>
            <a:off x="7238194" y="3068794"/>
            <a:ext cx="4000500" cy="3000375"/>
          </a:xfrm>
          <a:prstGeom prst="rect">
            <a:avLst/>
          </a:prstGeom>
        </p:spPr>
      </p:pic>
    </p:spTree>
    <p:extLst>
      <p:ext uri="{BB962C8B-B14F-4D97-AF65-F5344CB8AC3E}">
        <p14:creationId xmlns:p14="http://schemas.microsoft.com/office/powerpoint/2010/main" val="230403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een Constructie ?</a:t>
            </a:r>
          </a:p>
        </p:txBody>
      </p:sp>
      <p:sp>
        <p:nvSpPr>
          <p:cNvPr id="3" name="Tijdelijke aanduiding voor inhoud 2"/>
          <p:cNvSpPr>
            <a:spLocks noGrp="1"/>
          </p:cNvSpPr>
          <p:nvPr>
            <p:ph idx="1"/>
          </p:nvPr>
        </p:nvSpPr>
        <p:spPr/>
        <p:txBody>
          <a:bodyPr/>
          <a:lstStyle/>
          <a:p>
            <a:r>
              <a:rPr lang="nl-NL"/>
              <a:t>Een constructie moet </a:t>
            </a:r>
            <a:r>
              <a:rPr lang="nl-NL" b="1" u="sng"/>
              <a:t>krachten</a:t>
            </a:r>
            <a:r>
              <a:rPr lang="nl-NL"/>
              <a:t> kunnen weerstaan. </a:t>
            </a:r>
          </a:p>
          <a:p>
            <a:r>
              <a:rPr lang="nl-NL"/>
              <a:t>Welke krachten ondervindt de constructie van de achtbaan?</a:t>
            </a:r>
          </a:p>
          <a:p>
            <a:r>
              <a:rPr lang="nl-NL" sz="3200"/>
              <a:t>ZWAARTEKRACHT </a:t>
            </a:r>
          </a:p>
          <a:p>
            <a:r>
              <a:rPr lang="nl-NL"/>
              <a:t>(op aarde is dat 9,81 Newton)</a:t>
            </a:r>
          </a:p>
          <a:p>
            <a:endParaRPr lang="nl-NL"/>
          </a:p>
        </p:txBody>
      </p:sp>
      <p:pic>
        <p:nvPicPr>
          <p:cNvPr id="4" name="Afbeelding 3"/>
          <p:cNvPicPr>
            <a:picLocks noChangeAspect="1"/>
          </p:cNvPicPr>
          <p:nvPr/>
        </p:nvPicPr>
        <p:blipFill>
          <a:blip r:embed="rId2"/>
          <a:stretch>
            <a:fillRect/>
          </a:stretch>
        </p:blipFill>
        <p:spPr>
          <a:xfrm>
            <a:off x="7238194" y="3068794"/>
            <a:ext cx="4000500" cy="3000375"/>
          </a:xfrm>
          <a:prstGeom prst="rect">
            <a:avLst/>
          </a:prstGeom>
        </p:spPr>
      </p:pic>
      <p:sp>
        <p:nvSpPr>
          <p:cNvPr id="5" name="PIJL-OMLAAG 4"/>
          <p:cNvSpPr/>
          <p:nvPr/>
        </p:nvSpPr>
        <p:spPr>
          <a:xfrm>
            <a:off x="8942230" y="3992451"/>
            <a:ext cx="296214" cy="914400"/>
          </a:xfrm>
          <a:prstGeom prst="downArrow">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7468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een Constructie ?</a:t>
            </a:r>
          </a:p>
        </p:txBody>
      </p:sp>
      <p:sp>
        <p:nvSpPr>
          <p:cNvPr id="3" name="Tijdelijke aanduiding voor inhoud 2"/>
          <p:cNvSpPr>
            <a:spLocks noGrp="1"/>
          </p:cNvSpPr>
          <p:nvPr>
            <p:ph idx="1"/>
          </p:nvPr>
        </p:nvSpPr>
        <p:spPr/>
        <p:txBody>
          <a:bodyPr/>
          <a:lstStyle/>
          <a:p>
            <a:r>
              <a:rPr lang="nl-NL"/>
              <a:t>Een constructie moet </a:t>
            </a:r>
            <a:r>
              <a:rPr lang="nl-NL" b="1" u="sng"/>
              <a:t>krachten</a:t>
            </a:r>
            <a:r>
              <a:rPr lang="nl-NL"/>
              <a:t> kunnen weerstaan. </a:t>
            </a:r>
          </a:p>
          <a:p>
            <a:r>
              <a:rPr lang="nl-NL"/>
              <a:t>Welke krachten ondervindt de constructie van de achtbaan?</a:t>
            </a:r>
          </a:p>
          <a:p>
            <a:r>
              <a:rPr lang="nl-NL" sz="3200"/>
              <a:t>ZWAARTEKRACHT</a:t>
            </a:r>
          </a:p>
          <a:p>
            <a:r>
              <a:rPr lang="nl-NL" sz="3200"/>
              <a:t>DUWKRACHT </a:t>
            </a:r>
          </a:p>
          <a:p>
            <a:pPr marL="0" indent="0">
              <a:buNone/>
            </a:pPr>
            <a:endParaRPr lang="nl-NL"/>
          </a:p>
        </p:txBody>
      </p:sp>
      <p:pic>
        <p:nvPicPr>
          <p:cNvPr id="4" name="Afbeelding 3"/>
          <p:cNvPicPr>
            <a:picLocks noChangeAspect="1"/>
          </p:cNvPicPr>
          <p:nvPr/>
        </p:nvPicPr>
        <p:blipFill>
          <a:blip r:embed="rId2"/>
          <a:stretch>
            <a:fillRect/>
          </a:stretch>
        </p:blipFill>
        <p:spPr>
          <a:xfrm>
            <a:off x="7238194" y="3068794"/>
            <a:ext cx="4000500" cy="3000375"/>
          </a:xfrm>
          <a:prstGeom prst="rect">
            <a:avLst/>
          </a:prstGeom>
        </p:spPr>
      </p:pic>
      <p:sp>
        <p:nvSpPr>
          <p:cNvPr id="5" name="PIJL-OMLAAG 4"/>
          <p:cNvSpPr/>
          <p:nvPr/>
        </p:nvSpPr>
        <p:spPr>
          <a:xfrm>
            <a:off x="8942230" y="3992451"/>
            <a:ext cx="296214" cy="914400"/>
          </a:xfrm>
          <a:prstGeom prst="downArrow">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PIJL-OMLAAG 6"/>
          <p:cNvSpPr/>
          <p:nvPr/>
        </p:nvSpPr>
        <p:spPr>
          <a:xfrm>
            <a:off x="8942230" y="2830133"/>
            <a:ext cx="296214" cy="904740"/>
          </a:xfrm>
          <a:prstGeom prst="downArrow">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30882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een Constructie ?</a:t>
            </a:r>
          </a:p>
        </p:txBody>
      </p:sp>
      <p:sp>
        <p:nvSpPr>
          <p:cNvPr id="3" name="Tijdelijke aanduiding voor inhoud 2"/>
          <p:cNvSpPr>
            <a:spLocks noGrp="1"/>
          </p:cNvSpPr>
          <p:nvPr>
            <p:ph idx="1"/>
          </p:nvPr>
        </p:nvSpPr>
        <p:spPr/>
        <p:txBody>
          <a:bodyPr/>
          <a:lstStyle/>
          <a:p>
            <a:r>
              <a:rPr lang="nl-NL"/>
              <a:t>Een constructie moet </a:t>
            </a:r>
            <a:r>
              <a:rPr lang="nl-NL" b="1" u="sng"/>
              <a:t>krachten</a:t>
            </a:r>
            <a:r>
              <a:rPr lang="nl-NL"/>
              <a:t> kunnen weerstaan. </a:t>
            </a:r>
          </a:p>
          <a:p>
            <a:r>
              <a:rPr lang="nl-NL"/>
              <a:t>Welke krachten ondervindt de constructie van de achtbaan?</a:t>
            </a:r>
          </a:p>
          <a:p>
            <a:r>
              <a:rPr lang="nl-NL" sz="3200"/>
              <a:t>ZWAARTEKRACHT</a:t>
            </a:r>
          </a:p>
          <a:p>
            <a:r>
              <a:rPr lang="nl-NL" sz="3200"/>
              <a:t>DUWKRACHT </a:t>
            </a:r>
          </a:p>
          <a:p>
            <a:r>
              <a:rPr lang="nl-NL" sz="3200"/>
              <a:t>TREKKRACHT</a:t>
            </a:r>
          </a:p>
          <a:p>
            <a:pPr marL="0" indent="0">
              <a:buNone/>
            </a:pPr>
            <a:endParaRPr lang="nl-NL"/>
          </a:p>
        </p:txBody>
      </p:sp>
      <p:pic>
        <p:nvPicPr>
          <p:cNvPr id="4" name="Afbeelding 3"/>
          <p:cNvPicPr>
            <a:picLocks noChangeAspect="1"/>
          </p:cNvPicPr>
          <p:nvPr/>
        </p:nvPicPr>
        <p:blipFill>
          <a:blip r:embed="rId2"/>
          <a:stretch>
            <a:fillRect/>
          </a:stretch>
        </p:blipFill>
        <p:spPr>
          <a:xfrm>
            <a:off x="7238194" y="3068794"/>
            <a:ext cx="4000500" cy="3000375"/>
          </a:xfrm>
          <a:prstGeom prst="rect">
            <a:avLst/>
          </a:prstGeom>
        </p:spPr>
      </p:pic>
      <p:sp>
        <p:nvSpPr>
          <p:cNvPr id="5" name="PIJL-OMLAAG 4"/>
          <p:cNvSpPr/>
          <p:nvPr/>
        </p:nvSpPr>
        <p:spPr>
          <a:xfrm>
            <a:off x="8942230" y="3992451"/>
            <a:ext cx="296214" cy="914400"/>
          </a:xfrm>
          <a:prstGeom prst="downArrow">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PIJL-OMLAAG 6"/>
          <p:cNvSpPr/>
          <p:nvPr/>
        </p:nvSpPr>
        <p:spPr>
          <a:xfrm>
            <a:off x="8942230" y="2830133"/>
            <a:ext cx="296214" cy="904740"/>
          </a:xfrm>
          <a:prstGeom prst="downArrow">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 name="PIJL-OMHOOG 5"/>
          <p:cNvSpPr/>
          <p:nvPr/>
        </p:nvSpPr>
        <p:spPr>
          <a:xfrm>
            <a:off x="9504608" y="3361386"/>
            <a:ext cx="180305" cy="631065"/>
          </a:xfrm>
          <a:prstGeom prst="upArrow">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9156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een Constructie ?</a:t>
            </a:r>
          </a:p>
        </p:txBody>
      </p:sp>
      <p:sp>
        <p:nvSpPr>
          <p:cNvPr id="3" name="Tijdelijke aanduiding voor inhoud 2"/>
          <p:cNvSpPr>
            <a:spLocks noGrp="1"/>
          </p:cNvSpPr>
          <p:nvPr>
            <p:ph idx="1"/>
          </p:nvPr>
        </p:nvSpPr>
        <p:spPr>
          <a:xfrm>
            <a:off x="1069848" y="1661375"/>
            <a:ext cx="10058400" cy="4510825"/>
          </a:xfrm>
        </p:spPr>
        <p:txBody>
          <a:bodyPr>
            <a:normAutofit fontScale="92500" lnSpcReduction="20000"/>
          </a:bodyPr>
          <a:lstStyle/>
          <a:p>
            <a:r>
              <a:rPr lang="nl-NL"/>
              <a:t>Een constructie moet </a:t>
            </a:r>
            <a:r>
              <a:rPr lang="nl-NL" b="1" u="sng"/>
              <a:t>krachten</a:t>
            </a:r>
            <a:r>
              <a:rPr lang="nl-NL"/>
              <a:t> kunnen weerstaan. </a:t>
            </a:r>
          </a:p>
          <a:p>
            <a:r>
              <a:rPr lang="nl-NL"/>
              <a:t>Welke krachten ondervindt de constructie van de achtbaan?</a:t>
            </a:r>
          </a:p>
          <a:p>
            <a:r>
              <a:rPr lang="nl-NL" sz="3200"/>
              <a:t>ZWAARTEKRACHT</a:t>
            </a:r>
          </a:p>
          <a:p>
            <a:r>
              <a:rPr lang="nl-NL" sz="3200"/>
              <a:t>DUWKRACHT </a:t>
            </a:r>
          </a:p>
          <a:p>
            <a:r>
              <a:rPr lang="nl-NL" sz="3200"/>
              <a:t>TREKKRACHT</a:t>
            </a:r>
          </a:p>
          <a:p>
            <a:r>
              <a:rPr lang="nl-NL" sz="3200"/>
              <a:t>CENTRIFUGAALKRACHT</a:t>
            </a:r>
          </a:p>
          <a:p>
            <a:r>
              <a:rPr lang="nl-NL" sz="3200"/>
              <a:t>WINDKRACHT</a:t>
            </a:r>
          </a:p>
          <a:p>
            <a:r>
              <a:rPr lang="nl-NL" sz="3200"/>
              <a:t>WEERSTAND</a:t>
            </a:r>
          </a:p>
          <a:p>
            <a:r>
              <a:rPr lang="nl-NL" sz="3200"/>
              <a:t>ZUIGKRACHT</a:t>
            </a:r>
          </a:p>
          <a:p>
            <a:r>
              <a:rPr lang="nl-NL" sz="3200"/>
              <a:t>G-KRACHTEN </a:t>
            </a:r>
            <a:r>
              <a:rPr lang="nl-NL"/>
              <a:t>ENZ </a:t>
            </a:r>
            <a:r>
              <a:rPr lang="nl-NL" err="1"/>
              <a:t>ENZ</a:t>
            </a:r>
            <a:endParaRPr lang="nl-NL" sz="3200"/>
          </a:p>
          <a:p>
            <a:pPr marL="0" indent="0">
              <a:buNone/>
            </a:pPr>
            <a:endParaRPr lang="nl-NL"/>
          </a:p>
        </p:txBody>
      </p:sp>
      <p:pic>
        <p:nvPicPr>
          <p:cNvPr id="4" name="Afbeelding 3"/>
          <p:cNvPicPr>
            <a:picLocks noChangeAspect="1"/>
          </p:cNvPicPr>
          <p:nvPr/>
        </p:nvPicPr>
        <p:blipFill>
          <a:blip r:embed="rId2"/>
          <a:stretch>
            <a:fillRect/>
          </a:stretch>
        </p:blipFill>
        <p:spPr>
          <a:xfrm>
            <a:off x="7238194" y="3068794"/>
            <a:ext cx="4000500" cy="3000375"/>
          </a:xfrm>
          <a:prstGeom prst="rect">
            <a:avLst/>
          </a:prstGeom>
        </p:spPr>
      </p:pic>
      <p:sp>
        <p:nvSpPr>
          <p:cNvPr id="5" name="PIJL-OMLAAG 4"/>
          <p:cNvSpPr/>
          <p:nvPr/>
        </p:nvSpPr>
        <p:spPr>
          <a:xfrm>
            <a:off x="8942230" y="3992451"/>
            <a:ext cx="296214" cy="914400"/>
          </a:xfrm>
          <a:prstGeom prst="downArrow">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PIJL-OMLAAG 6"/>
          <p:cNvSpPr/>
          <p:nvPr/>
        </p:nvSpPr>
        <p:spPr>
          <a:xfrm>
            <a:off x="8942230" y="2830133"/>
            <a:ext cx="296214" cy="904740"/>
          </a:xfrm>
          <a:prstGeom prst="downArrow">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 name="PIJL-OMHOOG 5"/>
          <p:cNvSpPr/>
          <p:nvPr/>
        </p:nvSpPr>
        <p:spPr>
          <a:xfrm>
            <a:off x="9504608" y="3361386"/>
            <a:ext cx="180305" cy="631065"/>
          </a:xfrm>
          <a:prstGeom prst="upArrow">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06037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4CB790E7-4936-47FB-823D-A60618491204}"/>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t>Krachten?</a:t>
            </a:r>
          </a:p>
        </p:txBody>
      </p:sp>
      <p:pic>
        <p:nvPicPr>
          <p:cNvPr id="1028" name="Picture 4" descr="Afbeelding met spiegel&#10;&#10;Automatisch gegenereerde beschrijving">
            <a:extLst>
              <a:ext uri="{FF2B5EF4-FFF2-40B4-BE49-F238E27FC236}">
                <a16:creationId xmlns:a16="http://schemas.microsoft.com/office/drawing/2014/main" id="{01288EFB-D703-4083-9DC9-6446C288C4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770" r="2" b="14171"/>
          <a:stretch/>
        </p:blipFill>
        <p:spPr bwMode="auto">
          <a:xfrm>
            <a:off x="984504" y="2584174"/>
            <a:ext cx="3814355" cy="37734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4CC2C30-87B5-404D-9582-B3AA83610EED}"/>
              </a:ext>
            </a:extLst>
          </p:cNvPr>
          <p:cNvSpPr>
            <a:spLocks noChangeArrowheads="1"/>
          </p:cNvSpPr>
          <p:nvPr/>
        </p:nvSpPr>
        <p:spPr bwMode="auto">
          <a:xfrm>
            <a:off x="5062330" y="2144804"/>
            <a:ext cx="6065917" cy="4348761"/>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defTabSz="914400" eaLnBrk="1" fontAlgn="base" hangingPunct="1">
              <a:lnSpc>
                <a:spcPct val="90000"/>
              </a:lnSpc>
              <a:spcBef>
                <a:spcPct val="0"/>
              </a:spcBef>
              <a:spcAft>
                <a:spcPts val="600"/>
              </a:spcAft>
              <a:buClr>
                <a:schemeClr val="accent1">
                  <a:lumMod val="75000"/>
                </a:schemeClr>
              </a:buClr>
              <a:buSzPct val="85000"/>
              <a:tabLst/>
            </a:pPr>
            <a:r>
              <a:rPr kumimoji="0" lang="en-US" altLang="nl-NL" sz="1600" b="1" i="0" u="sng" strike="noStrike" cap="none" normalizeH="0" baseline="0" err="1">
                <a:ln>
                  <a:noFill/>
                </a:ln>
                <a:effectLst/>
                <a:latin typeface="+mn-lt"/>
              </a:rPr>
              <a:t>Soorten</a:t>
            </a:r>
            <a:r>
              <a:rPr kumimoji="0" lang="en-US" altLang="nl-NL" sz="1600" b="1" i="0" u="sng" strike="noStrike" cap="none" normalizeH="0" baseline="0">
                <a:ln>
                  <a:noFill/>
                </a:ln>
                <a:effectLst/>
                <a:latin typeface="+mn-lt"/>
              </a:rPr>
              <a:t> </a:t>
            </a:r>
            <a:r>
              <a:rPr kumimoji="0" lang="en-US" altLang="nl-NL" sz="1600" b="1" i="0" u="sng" strike="noStrike" cap="none" normalizeH="0" baseline="0" err="1">
                <a:ln>
                  <a:noFill/>
                </a:ln>
                <a:effectLst/>
                <a:latin typeface="+mn-lt"/>
              </a:rPr>
              <a:t>krachten</a:t>
            </a:r>
            <a:endParaRPr lang="en-US" altLang="nl-NL" sz="1600" b="1" u="sng">
              <a:latin typeface="+mn-lt"/>
            </a:endParaRPr>
          </a:p>
          <a:p>
            <a:pPr marR="0" lvl="0" defTabSz="914400" eaLnBrk="1" fontAlgn="base" hangingPunct="1">
              <a:lnSpc>
                <a:spcPct val="90000"/>
              </a:lnSpc>
              <a:spcBef>
                <a:spcPct val="0"/>
              </a:spcBef>
              <a:spcAft>
                <a:spcPts val="600"/>
              </a:spcAft>
              <a:buClr>
                <a:schemeClr val="accent1">
                  <a:lumMod val="75000"/>
                </a:schemeClr>
              </a:buClr>
              <a:buSzPct val="85000"/>
              <a:tabLst/>
            </a:pPr>
            <a:r>
              <a:rPr kumimoji="0" lang="en-US" altLang="nl-NL" sz="1000" b="0" i="0" u="none" strike="noStrike" cap="none" normalizeH="0" baseline="0">
                <a:ln>
                  <a:noFill/>
                </a:ln>
                <a:effectLst/>
                <a:latin typeface="+mn-lt"/>
              </a:rPr>
              <a:t> </a:t>
            </a:r>
            <a:r>
              <a:rPr kumimoji="0" lang="en-US" altLang="nl-NL" sz="1000" b="1" i="0" u="none" strike="noStrike" cap="none" normalizeH="0" baseline="0" err="1">
                <a:ln>
                  <a:noFill/>
                </a:ln>
                <a:effectLst/>
                <a:latin typeface="+mn-lt"/>
              </a:rPr>
              <a:t>Er</a:t>
            </a:r>
            <a:r>
              <a:rPr kumimoji="0" lang="en-US" altLang="nl-NL" sz="1000" b="1" i="0" u="none" strike="noStrike" cap="none" normalizeH="0" baseline="0">
                <a:ln>
                  <a:noFill/>
                </a:ln>
                <a:effectLst/>
                <a:latin typeface="+mn-lt"/>
              </a:rPr>
              <a:t> </a:t>
            </a:r>
            <a:r>
              <a:rPr kumimoji="0" lang="en-US" altLang="nl-NL" sz="1000" b="1" i="0" u="none" strike="noStrike" cap="none" normalizeH="0" baseline="0" err="1">
                <a:ln>
                  <a:noFill/>
                </a:ln>
                <a:effectLst/>
                <a:latin typeface="+mn-lt"/>
              </a:rPr>
              <a:t>zijn</a:t>
            </a:r>
            <a:r>
              <a:rPr kumimoji="0" lang="en-US" altLang="nl-NL" sz="1000" b="1" i="0" u="none" strike="noStrike" cap="none" normalizeH="0" baseline="0">
                <a:ln>
                  <a:noFill/>
                </a:ln>
                <a:effectLst/>
                <a:latin typeface="+mn-lt"/>
              </a:rPr>
              <a:t> </a:t>
            </a:r>
            <a:r>
              <a:rPr kumimoji="0" lang="en-US" altLang="nl-NL" sz="1000" b="1" i="0" u="none" strike="noStrike" cap="none" normalizeH="0" baseline="0" err="1">
                <a:ln>
                  <a:noFill/>
                </a:ln>
                <a:effectLst/>
                <a:latin typeface="+mn-lt"/>
              </a:rPr>
              <a:t>allerlei</a:t>
            </a:r>
            <a:r>
              <a:rPr kumimoji="0" lang="en-US" altLang="nl-NL" sz="1000" b="1" i="0" u="none" strike="noStrike" cap="none" normalizeH="0" baseline="0">
                <a:ln>
                  <a:noFill/>
                </a:ln>
                <a:effectLst/>
                <a:latin typeface="+mn-lt"/>
              </a:rPr>
              <a:t> </a:t>
            </a:r>
            <a:r>
              <a:rPr kumimoji="0" lang="en-US" altLang="nl-NL" sz="1000" b="1" i="0" u="none" strike="noStrike" cap="none" normalizeH="0" baseline="0" err="1">
                <a:ln>
                  <a:noFill/>
                </a:ln>
                <a:effectLst/>
                <a:latin typeface="+mn-lt"/>
              </a:rPr>
              <a:t>soorten</a:t>
            </a:r>
            <a:r>
              <a:rPr kumimoji="0" lang="en-US" altLang="nl-NL" sz="1000" b="1" i="0" u="none" strike="noStrike" cap="none" normalizeH="0" baseline="0">
                <a:ln>
                  <a:noFill/>
                </a:ln>
                <a:effectLst/>
                <a:latin typeface="+mn-lt"/>
              </a:rPr>
              <a:t> </a:t>
            </a:r>
            <a:r>
              <a:rPr kumimoji="0" lang="en-US" altLang="nl-NL" sz="1000" b="1" i="0" u="none" strike="noStrike" cap="none" normalizeH="0" baseline="0" err="1">
                <a:ln>
                  <a:noFill/>
                </a:ln>
                <a:effectLst/>
                <a:latin typeface="+mn-lt"/>
              </a:rPr>
              <a:t>krachten</a:t>
            </a:r>
            <a:r>
              <a:rPr kumimoji="0" lang="en-US" altLang="nl-NL" sz="1000" b="1" i="0" u="none" strike="noStrike" cap="none" normalizeH="0" baseline="0">
                <a:ln>
                  <a:noFill/>
                </a:ln>
                <a:effectLst/>
                <a:latin typeface="+mn-lt"/>
              </a:rPr>
              <a:t>, </a:t>
            </a:r>
            <a:r>
              <a:rPr kumimoji="0" lang="en-US" altLang="nl-NL" sz="1000" b="1" i="0" u="none" strike="noStrike" cap="none" normalizeH="0" baseline="0" err="1">
                <a:ln>
                  <a:noFill/>
                </a:ln>
                <a:effectLst/>
                <a:latin typeface="+mn-lt"/>
              </a:rPr>
              <a:t>bijvoorbeeld</a:t>
            </a:r>
            <a:r>
              <a:rPr kumimoji="0" lang="en-US" altLang="nl-NL" sz="1000" b="1" i="0" u="none" strike="noStrike" cap="none" normalizeH="0" baseline="0">
                <a:ln>
                  <a:noFill/>
                </a:ln>
                <a:effectLst/>
                <a:latin typeface="+mn-lt"/>
              </a:rPr>
              <a:t>:</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err="1">
                <a:ln>
                  <a:noFill/>
                </a:ln>
                <a:effectLst/>
                <a:latin typeface="+mn-lt"/>
              </a:rPr>
              <a:t>zwaartekracht</a:t>
            </a:r>
            <a:r>
              <a:rPr kumimoji="0" lang="en-US" altLang="nl-NL" sz="1000" b="0" i="0" u="none" strike="noStrike" cap="none" normalizeH="0" baseline="0">
                <a:ln>
                  <a:noFill/>
                </a:ln>
                <a:effectLst/>
                <a:latin typeface="+mn-lt"/>
              </a:rPr>
              <a:t>;</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err="1">
                <a:ln>
                  <a:noFill/>
                </a:ln>
                <a:effectLst/>
                <a:latin typeface="+mn-lt"/>
              </a:rPr>
              <a:t>elektrische</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kracht</a:t>
            </a:r>
            <a:r>
              <a:rPr kumimoji="0" lang="en-US" altLang="nl-NL" sz="1000" b="0" i="0" u="none" strike="noStrike" cap="none" normalizeH="0" baseline="0">
                <a:ln>
                  <a:noFill/>
                </a:ln>
                <a:effectLst/>
                <a:latin typeface="+mn-lt"/>
              </a:rPr>
              <a:t>;</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err="1">
                <a:ln>
                  <a:noFill/>
                </a:ln>
                <a:effectLst/>
                <a:latin typeface="+mn-lt"/>
              </a:rPr>
              <a:t>magnetische</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kracht</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aantrekken</a:t>
            </a:r>
            <a:r>
              <a:rPr kumimoji="0" lang="en-US" altLang="nl-NL" sz="1000" b="0" i="0" u="none" strike="noStrike" cap="none" normalizeH="0" baseline="0">
                <a:ln>
                  <a:noFill/>
                </a:ln>
                <a:effectLst/>
                <a:latin typeface="+mn-lt"/>
              </a:rPr>
              <a:t> en </a:t>
            </a:r>
            <a:r>
              <a:rPr kumimoji="0" lang="en-US" altLang="nl-NL" sz="1000" b="0" i="0" u="none" strike="noStrike" cap="none" normalizeH="0" baseline="0" err="1">
                <a:ln>
                  <a:noFill/>
                </a:ln>
                <a:effectLst/>
                <a:latin typeface="+mn-lt"/>
              </a:rPr>
              <a:t>afstoten</a:t>
            </a:r>
            <a:r>
              <a:rPr kumimoji="0" lang="en-US" altLang="nl-NL" sz="1000" b="0" i="0" u="none" strike="noStrike" cap="none" normalizeH="0" baseline="0">
                <a:ln>
                  <a:noFill/>
                </a:ln>
                <a:effectLst/>
                <a:latin typeface="+mn-lt"/>
              </a:rPr>
              <a:t>);</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err="1">
                <a:ln>
                  <a:noFill/>
                </a:ln>
                <a:effectLst/>
                <a:latin typeface="+mn-lt"/>
              </a:rPr>
              <a:t>trekkracht</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duwkracht</a:t>
            </a:r>
            <a:r>
              <a:rPr kumimoji="0" lang="en-US" altLang="nl-NL" sz="1000" b="0" i="0" u="none" strike="noStrike" cap="none" normalizeH="0" baseline="0">
                <a:ln>
                  <a:noFill/>
                </a:ln>
                <a:effectLst/>
                <a:latin typeface="+mn-lt"/>
              </a:rPr>
              <a:t>;</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err="1">
                <a:ln>
                  <a:noFill/>
                </a:ln>
                <a:effectLst/>
                <a:latin typeface="+mn-lt"/>
              </a:rPr>
              <a:t>opwaartse</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kracht</a:t>
            </a:r>
            <a:r>
              <a:rPr kumimoji="0" lang="en-US" altLang="nl-NL" sz="1000" b="0" i="0" u="none" strike="noStrike" cap="none" normalizeH="0" baseline="0">
                <a:ln>
                  <a:noFill/>
                </a:ln>
                <a:effectLst/>
                <a:latin typeface="+mn-lt"/>
              </a:rPr>
              <a:t> </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err="1">
                <a:ln>
                  <a:noFill/>
                </a:ln>
                <a:effectLst/>
                <a:latin typeface="+mn-lt"/>
              </a:rPr>
              <a:t>veerkracht</a:t>
            </a:r>
            <a:r>
              <a:rPr kumimoji="0" lang="en-US" altLang="nl-NL" sz="1000" b="0" i="0" u="none" strike="noStrike" cap="none" normalizeH="0" baseline="0">
                <a:ln>
                  <a:noFill/>
                </a:ln>
                <a:effectLst/>
                <a:latin typeface="+mn-lt"/>
              </a:rPr>
              <a:t>;</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err="1">
                <a:ln>
                  <a:noFill/>
                </a:ln>
                <a:effectLst/>
                <a:latin typeface="+mn-lt"/>
              </a:rPr>
              <a:t>wrijvingskracht</a:t>
            </a:r>
            <a:r>
              <a:rPr kumimoji="0" lang="en-US" altLang="nl-NL" sz="1000" b="0" i="0" u="none" strike="noStrike" cap="none" normalizeH="0" baseline="0">
                <a:ln>
                  <a:noFill/>
                </a:ln>
                <a:effectLst/>
                <a:latin typeface="+mn-lt"/>
              </a:rPr>
              <a:t>;</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err="1">
                <a:ln>
                  <a:noFill/>
                </a:ln>
                <a:effectLst/>
                <a:latin typeface="+mn-lt"/>
              </a:rPr>
              <a:t>spierkracht</a:t>
            </a:r>
            <a:r>
              <a:rPr kumimoji="0" lang="en-US" altLang="nl-NL" sz="1000" b="0" i="0" u="none" strike="noStrike" cap="none" normalizeH="0" baseline="0">
                <a:ln>
                  <a:noFill/>
                </a:ln>
                <a:effectLst/>
                <a:latin typeface="+mn-lt"/>
              </a:rPr>
              <a:t>.</a:t>
            </a:r>
          </a:p>
          <a:p>
            <a:pPr marR="0" lvl="0" defTabSz="914400" eaLnBrk="1" fontAlgn="base" hangingPunct="1">
              <a:lnSpc>
                <a:spcPct val="90000"/>
              </a:lnSpc>
              <a:spcBef>
                <a:spcPct val="0"/>
              </a:spcBef>
              <a:spcAft>
                <a:spcPts val="600"/>
              </a:spcAft>
              <a:buClr>
                <a:schemeClr val="accent1">
                  <a:lumMod val="75000"/>
                </a:schemeClr>
              </a:buClr>
              <a:buSzPct val="85000"/>
              <a:tabLst/>
            </a:pPr>
            <a:endParaRPr kumimoji="0" lang="en-US" altLang="nl-NL" sz="1000" b="0" i="0" u="none" strike="noStrike" cap="none" normalizeH="0" baseline="0">
              <a:ln>
                <a:noFill/>
              </a:ln>
              <a:effectLst/>
              <a:latin typeface="+mn-lt"/>
            </a:endParaRPr>
          </a:p>
          <a:p>
            <a:pPr marR="0" lvl="0" defTabSz="914400" eaLnBrk="1" fontAlgn="base" hangingPunct="1">
              <a:lnSpc>
                <a:spcPct val="90000"/>
              </a:lnSpc>
              <a:spcBef>
                <a:spcPct val="0"/>
              </a:spcBef>
              <a:spcAft>
                <a:spcPts val="600"/>
              </a:spcAft>
              <a:buClr>
                <a:schemeClr val="accent1">
                  <a:lumMod val="75000"/>
                </a:schemeClr>
              </a:buClr>
              <a:buSzPct val="85000"/>
              <a:tabLst/>
            </a:pPr>
            <a:r>
              <a:rPr kumimoji="0" lang="en-US" altLang="nl-NL" sz="1000" b="1" i="0" u="none" strike="noStrike" cap="none" normalizeH="0" baseline="0" err="1">
                <a:ln>
                  <a:noFill/>
                </a:ln>
                <a:effectLst/>
                <a:latin typeface="+mn-lt"/>
              </a:rPr>
              <a:t>Een</a:t>
            </a:r>
            <a:r>
              <a:rPr kumimoji="0" lang="en-US" altLang="nl-NL" sz="1000" b="1" i="0" u="none" strike="noStrike" cap="none" normalizeH="0" baseline="0">
                <a:ln>
                  <a:noFill/>
                </a:ln>
                <a:effectLst/>
                <a:latin typeface="+mn-lt"/>
              </a:rPr>
              <a:t> </a:t>
            </a:r>
            <a:r>
              <a:rPr kumimoji="0" lang="en-US" altLang="nl-NL" sz="1000" b="1" i="0" u="none" strike="noStrike" cap="none" normalizeH="0" baseline="0" err="1">
                <a:ln>
                  <a:noFill/>
                </a:ln>
                <a:effectLst/>
                <a:latin typeface="+mn-lt"/>
              </a:rPr>
              <a:t>kracht</a:t>
            </a:r>
            <a:r>
              <a:rPr kumimoji="0" lang="en-US" altLang="nl-NL" sz="1000" b="1" i="0" u="none" strike="noStrike" cap="none" normalizeH="0" baseline="0">
                <a:ln>
                  <a:noFill/>
                </a:ln>
                <a:effectLst/>
                <a:latin typeface="+mn-lt"/>
              </a:rPr>
              <a:t> </a:t>
            </a:r>
            <a:r>
              <a:rPr kumimoji="0" lang="en-US" altLang="nl-NL" sz="1000" b="1" i="0" u="none" strike="noStrike" cap="none" normalizeH="0" baseline="0" err="1">
                <a:ln>
                  <a:noFill/>
                </a:ln>
                <a:effectLst/>
                <a:latin typeface="+mn-lt"/>
              </a:rPr>
              <a:t>werkt</a:t>
            </a:r>
            <a:r>
              <a:rPr kumimoji="0" lang="en-US" altLang="nl-NL" sz="1000" b="1" i="0" u="none" strike="noStrike" cap="none" normalizeH="0" baseline="0">
                <a:ln>
                  <a:noFill/>
                </a:ln>
                <a:effectLst/>
                <a:latin typeface="+mn-lt"/>
              </a:rPr>
              <a:t> </a:t>
            </a:r>
            <a:r>
              <a:rPr kumimoji="0" lang="en-US" altLang="nl-NL" sz="1000" b="1" i="0" u="none" strike="noStrike" cap="none" normalizeH="0" baseline="0" err="1">
                <a:ln>
                  <a:noFill/>
                </a:ln>
                <a:effectLst/>
                <a:latin typeface="+mn-lt"/>
              </a:rPr>
              <a:t>altijd</a:t>
            </a:r>
            <a:r>
              <a:rPr kumimoji="0" lang="en-US" altLang="nl-NL" sz="1000" b="1" i="0" u="none" strike="noStrike" cap="none" normalizeH="0" baseline="0">
                <a:ln>
                  <a:noFill/>
                </a:ln>
                <a:effectLst/>
                <a:latin typeface="+mn-lt"/>
              </a:rPr>
              <a:t> op </a:t>
            </a:r>
            <a:r>
              <a:rPr kumimoji="0" lang="en-US" altLang="nl-NL" sz="1000" b="1" i="0" u="none" strike="noStrike" cap="none" normalizeH="0" baseline="0" err="1">
                <a:ln>
                  <a:noFill/>
                </a:ln>
                <a:effectLst/>
                <a:latin typeface="+mn-lt"/>
              </a:rPr>
              <a:t>een</a:t>
            </a:r>
            <a:r>
              <a:rPr kumimoji="0" lang="en-US" altLang="nl-NL" sz="1000" b="1" i="0" u="none" strike="noStrike" cap="none" normalizeH="0" baseline="0">
                <a:ln>
                  <a:noFill/>
                </a:ln>
                <a:effectLst/>
                <a:latin typeface="+mn-lt"/>
              </a:rPr>
              <a:t> </a:t>
            </a:r>
            <a:r>
              <a:rPr kumimoji="0" lang="en-US" altLang="nl-NL" sz="1000" b="1" i="0" u="none" strike="noStrike" cap="none" normalizeH="0" baseline="0" err="1">
                <a:ln>
                  <a:noFill/>
                </a:ln>
                <a:effectLst/>
                <a:latin typeface="+mn-lt"/>
              </a:rPr>
              <a:t>voorwerp</a:t>
            </a:r>
            <a:r>
              <a:rPr kumimoji="0" lang="en-US" altLang="nl-NL" sz="1000" b="1" i="0" u="none" strike="noStrike" cap="none" normalizeH="0" baseline="0">
                <a:ln>
                  <a:noFill/>
                </a:ln>
                <a:effectLst/>
                <a:latin typeface="+mn-lt"/>
              </a:rPr>
              <a:t>.</a:t>
            </a:r>
            <a:br>
              <a:rPr kumimoji="0" lang="en-US" altLang="nl-NL" sz="1000" b="1" i="0" u="none" strike="noStrike" cap="none" normalizeH="0" baseline="0">
                <a:ln>
                  <a:noFill/>
                </a:ln>
                <a:effectLst/>
                <a:latin typeface="+mn-lt"/>
              </a:rPr>
            </a:br>
            <a:r>
              <a:rPr kumimoji="0" lang="en-US" altLang="nl-NL" sz="1000" b="0" i="0" u="none" strike="noStrike" cap="none" normalizeH="0" baseline="0" err="1">
                <a:ln>
                  <a:noFill/>
                </a:ln>
                <a:effectLst/>
                <a:latin typeface="+mn-lt"/>
              </a:rPr>
              <a:t>Een</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kracht</a:t>
            </a:r>
            <a:r>
              <a:rPr kumimoji="0" lang="en-US" altLang="nl-NL" sz="1000" b="0" i="0" u="none" strike="noStrike" cap="none" normalizeH="0" baseline="0">
                <a:ln>
                  <a:noFill/>
                </a:ln>
                <a:effectLst/>
                <a:latin typeface="+mn-lt"/>
              </a:rPr>
              <a:t> op </a:t>
            </a:r>
            <a:r>
              <a:rPr kumimoji="0" lang="en-US" altLang="nl-NL" sz="1000" b="0" i="0" u="none" strike="noStrike" cap="none" normalizeH="0" baseline="0" err="1">
                <a:ln>
                  <a:noFill/>
                </a:ln>
                <a:effectLst/>
                <a:latin typeface="+mn-lt"/>
              </a:rPr>
              <a:t>een</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voorwerp</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kan</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drie</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gevolgen</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hebben</a:t>
            </a:r>
            <a:r>
              <a:rPr kumimoji="0" lang="en-US" altLang="nl-NL" sz="1000" b="0" i="0" u="none" strike="noStrike" cap="none" normalizeH="0" baseline="0">
                <a:ln>
                  <a:noFill/>
                </a:ln>
                <a:effectLst/>
                <a:latin typeface="+mn-lt"/>
              </a:rPr>
              <a:t>:</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a:ln>
                  <a:noFill/>
                </a:ln>
                <a:effectLst/>
                <a:latin typeface="+mn-lt"/>
              </a:rPr>
              <a:t>de </a:t>
            </a:r>
            <a:r>
              <a:rPr kumimoji="0" lang="en-US" altLang="nl-NL" sz="1000" b="1" i="0" u="none" strike="noStrike" cap="none" normalizeH="0" baseline="0" err="1">
                <a:ln>
                  <a:noFill/>
                </a:ln>
                <a:effectLst/>
                <a:latin typeface="+mn-lt"/>
              </a:rPr>
              <a:t>vorm</a:t>
            </a:r>
            <a:r>
              <a:rPr kumimoji="0" lang="en-US" altLang="nl-NL" sz="1000" b="0" i="0" u="none" strike="noStrike" cap="none" normalizeH="0" baseline="0">
                <a:ln>
                  <a:noFill/>
                </a:ln>
                <a:effectLst/>
                <a:latin typeface="+mn-lt"/>
              </a:rPr>
              <a:t> van het </a:t>
            </a:r>
            <a:r>
              <a:rPr kumimoji="0" lang="en-US" altLang="nl-NL" sz="1000" b="0" i="0" u="none" strike="noStrike" cap="none" normalizeH="0" baseline="0" err="1">
                <a:ln>
                  <a:noFill/>
                </a:ln>
                <a:effectLst/>
                <a:latin typeface="+mn-lt"/>
              </a:rPr>
              <a:t>voorwerp</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verandert</a:t>
            </a:r>
            <a:r>
              <a:rPr kumimoji="0" lang="en-US" altLang="nl-NL" sz="1000" b="0" i="0" u="none" strike="noStrike" cap="none" normalizeH="0" baseline="0">
                <a:ln>
                  <a:noFill/>
                </a:ln>
                <a:effectLst/>
                <a:latin typeface="+mn-lt"/>
              </a:rPr>
              <a:t>;</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a:ln>
                  <a:noFill/>
                </a:ln>
                <a:effectLst/>
                <a:latin typeface="+mn-lt"/>
              </a:rPr>
              <a:t>de </a:t>
            </a:r>
            <a:r>
              <a:rPr kumimoji="0" lang="en-US" altLang="nl-NL" sz="1000" b="1" i="0" u="none" strike="noStrike" cap="none" normalizeH="0" baseline="0" err="1">
                <a:ln>
                  <a:noFill/>
                </a:ln>
                <a:effectLst/>
                <a:latin typeface="+mn-lt"/>
              </a:rPr>
              <a:t>snelheid</a:t>
            </a:r>
            <a:r>
              <a:rPr kumimoji="0" lang="en-US" altLang="nl-NL" sz="1000" b="1" i="0" u="none" strike="noStrike" cap="none" normalizeH="0" baseline="0">
                <a:ln>
                  <a:noFill/>
                </a:ln>
                <a:effectLst/>
                <a:latin typeface="+mn-lt"/>
              </a:rPr>
              <a:t> </a:t>
            </a:r>
            <a:r>
              <a:rPr kumimoji="0" lang="en-US" altLang="nl-NL" sz="1000" b="0" i="0" u="none" strike="noStrike" cap="none" normalizeH="0" baseline="0" err="1">
                <a:ln>
                  <a:noFill/>
                </a:ln>
                <a:effectLst/>
                <a:latin typeface="+mn-lt"/>
              </a:rPr>
              <a:t>waarmee</a:t>
            </a:r>
            <a:r>
              <a:rPr kumimoji="0" lang="en-US" altLang="nl-NL" sz="1000" b="0" i="0" u="none" strike="noStrike" cap="none" normalizeH="0" baseline="0">
                <a:ln>
                  <a:noFill/>
                </a:ln>
                <a:effectLst/>
                <a:latin typeface="+mn-lt"/>
              </a:rPr>
              <a:t> het </a:t>
            </a:r>
            <a:r>
              <a:rPr kumimoji="0" lang="en-US" altLang="nl-NL" sz="1000" b="0" i="0" u="none" strike="noStrike" cap="none" normalizeH="0" baseline="0" err="1">
                <a:ln>
                  <a:noFill/>
                </a:ln>
                <a:effectLst/>
                <a:latin typeface="+mn-lt"/>
              </a:rPr>
              <a:t>voorwerp</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beweegt</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verandert</a:t>
            </a:r>
            <a:r>
              <a:rPr kumimoji="0" lang="en-US" altLang="nl-NL" sz="1000" b="0" i="0" u="none" strike="noStrike" cap="none" normalizeH="0" baseline="0">
                <a:ln>
                  <a:noFill/>
                </a:ln>
                <a:effectLst/>
                <a:latin typeface="+mn-lt"/>
              </a:rPr>
              <a:t>;</a:t>
            </a:r>
          </a:p>
          <a:p>
            <a:pPr marL="0" marR="0" lvl="0" indent="-182880" defTabSz="914400" eaLnBrk="1" fontAlgn="base" hangingPunct="1">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nl-NL" sz="1000" b="0" i="0" u="none" strike="noStrike" cap="none" normalizeH="0" baseline="0">
                <a:ln>
                  <a:noFill/>
                </a:ln>
                <a:effectLst/>
                <a:latin typeface="+mn-lt"/>
              </a:rPr>
              <a:t>de </a:t>
            </a:r>
            <a:r>
              <a:rPr kumimoji="0" lang="en-US" altLang="nl-NL" sz="1000" b="1" i="0" u="none" strike="noStrike" cap="none" normalizeH="0" baseline="0" err="1">
                <a:ln>
                  <a:noFill/>
                </a:ln>
                <a:effectLst/>
                <a:latin typeface="+mn-lt"/>
              </a:rPr>
              <a:t>richting</a:t>
            </a:r>
            <a:r>
              <a:rPr kumimoji="0" lang="en-US" altLang="nl-NL" sz="1000" b="1" i="0" u="none" strike="noStrike" cap="none" normalizeH="0" baseline="0">
                <a:ln>
                  <a:noFill/>
                </a:ln>
                <a:effectLst/>
                <a:latin typeface="+mn-lt"/>
              </a:rPr>
              <a:t> </a:t>
            </a:r>
            <a:r>
              <a:rPr kumimoji="0" lang="en-US" altLang="nl-NL" sz="1000" b="0" i="0" u="none" strike="noStrike" cap="none" normalizeH="0" baseline="0" err="1">
                <a:ln>
                  <a:noFill/>
                </a:ln>
                <a:effectLst/>
                <a:latin typeface="+mn-lt"/>
              </a:rPr>
              <a:t>waarin</a:t>
            </a:r>
            <a:r>
              <a:rPr kumimoji="0" lang="en-US" altLang="nl-NL" sz="1000" b="0" i="0" u="none" strike="noStrike" cap="none" normalizeH="0" baseline="0">
                <a:ln>
                  <a:noFill/>
                </a:ln>
                <a:effectLst/>
                <a:latin typeface="+mn-lt"/>
              </a:rPr>
              <a:t> het </a:t>
            </a:r>
            <a:r>
              <a:rPr kumimoji="0" lang="en-US" altLang="nl-NL" sz="1000" b="0" i="0" u="none" strike="noStrike" cap="none" normalizeH="0" baseline="0" err="1">
                <a:ln>
                  <a:noFill/>
                </a:ln>
                <a:effectLst/>
                <a:latin typeface="+mn-lt"/>
              </a:rPr>
              <a:t>voorwerp</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beweegt</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verandert</a:t>
            </a:r>
            <a:r>
              <a:rPr kumimoji="0" lang="en-US" altLang="nl-NL" sz="1000" b="0" i="0" u="none" strike="noStrike" cap="none" normalizeH="0" baseline="0">
                <a:ln>
                  <a:noFill/>
                </a:ln>
                <a:effectLst/>
                <a:latin typeface="+mn-lt"/>
              </a:rPr>
              <a:t>.</a:t>
            </a:r>
          </a:p>
          <a:p>
            <a:pPr marR="0" lvl="0" defTabSz="914400" eaLnBrk="1" fontAlgn="base" hangingPunct="1">
              <a:lnSpc>
                <a:spcPct val="90000"/>
              </a:lnSpc>
              <a:spcBef>
                <a:spcPct val="0"/>
              </a:spcBef>
              <a:spcAft>
                <a:spcPts val="600"/>
              </a:spcAft>
              <a:buClr>
                <a:schemeClr val="accent1">
                  <a:lumMod val="75000"/>
                </a:schemeClr>
              </a:buClr>
              <a:buSzPct val="85000"/>
              <a:tabLst/>
            </a:pPr>
            <a:endParaRPr kumimoji="0" lang="en-US" altLang="nl-NL" sz="1000" b="0" i="0" u="none" strike="noStrike" cap="none" normalizeH="0" baseline="0">
              <a:ln>
                <a:noFill/>
              </a:ln>
              <a:effectLst/>
              <a:latin typeface="+mn-lt"/>
            </a:endParaRPr>
          </a:p>
          <a:p>
            <a:pPr marR="0" lvl="0" defTabSz="914400" eaLnBrk="1" fontAlgn="base" hangingPunct="1">
              <a:lnSpc>
                <a:spcPct val="90000"/>
              </a:lnSpc>
              <a:spcBef>
                <a:spcPct val="0"/>
              </a:spcBef>
              <a:spcAft>
                <a:spcPts val="600"/>
              </a:spcAft>
              <a:buClr>
                <a:schemeClr val="accent1">
                  <a:lumMod val="75000"/>
                </a:schemeClr>
              </a:buClr>
              <a:buSzPct val="85000"/>
              <a:tabLst/>
            </a:pPr>
            <a:r>
              <a:rPr kumimoji="0" lang="en-US" altLang="nl-NL" sz="1000" b="0" i="0" u="none" strike="noStrike" cap="none" normalizeH="0" baseline="0" err="1">
                <a:ln>
                  <a:noFill/>
                </a:ln>
                <a:effectLst/>
                <a:latin typeface="+mn-lt"/>
              </a:rPr>
              <a:t>Een</a:t>
            </a:r>
            <a:r>
              <a:rPr kumimoji="0" lang="en-US" altLang="nl-NL" sz="1000" b="0" i="0" u="none" strike="noStrike" cap="none" normalizeH="0" baseline="0">
                <a:ln>
                  <a:noFill/>
                </a:ln>
                <a:effectLst/>
                <a:latin typeface="+mn-lt"/>
              </a:rPr>
              <a:t> </a:t>
            </a:r>
            <a:r>
              <a:rPr kumimoji="0" lang="en-US" altLang="nl-NL" sz="1000" b="1" i="0" u="none" strike="noStrike" cap="none" normalizeH="0" baseline="0" err="1">
                <a:ln>
                  <a:noFill/>
                </a:ln>
                <a:effectLst/>
                <a:latin typeface="+mn-lt"/>
              </a:rPr>
              <a:t>kracht</a:t>
            </a:r>
            <a:r>
              <a:rPr kumimoji="0" lang="en-US" altLang="nl-NL" sz="1000" b="0" i="0" u="none" strike="noStrike" cap="none" normalizeH="0" baseline="0">
                <a:ln>
                  <a:noFill/>
                </a:ln>
                <a:effectLst/>
                <a:latin typeface="+mn-lt"/>
              </a:rPr>
              <a:t> is </a:t>
            </a:r>
            <a:r>
              <a:rPr kumimoji="0" lang="en-US" altLang="nl-NL" sz="1000" b="0" i="0" u="none" strike="noStrike" cap="none" normalizeH="0" baseline="0" err="1">
                <a:ln>
                  <a:noFill/>
                </a:ln>
                <a:effectLst/>
                <a:latin typeface="+mn-lt"/>
              </a:rPr>
              <a:t>een</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natuurkundige</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grootheid</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waarvoor</a:t>
            </a:r>
            <a:r>
              <a:rPr kumimoji="0" lang="en-US" altLang="nl-NL" sz="1000" b="0" i="0" u="none" strike="noStrike" cap="none" normalizeH="0" baseline="0">
                <a:ln>
                  <a:noFill/>
                </a:ln>
                <a:effectLst/>
                <a:latin typeface="+mn-lt"/>
              </a:rPr>
              <a:t> de letter F </a:t>
            </a:r>
            <a:r>
              <a:rPr kumimoji="0" lang="en-US" altLang="nl-NL" sz="1000" b="0" i="0" u="none" strike="noStrike" cap="none" normalizeH="0" baseline="0" err="1">
                <a:ln>
                  <a:noFill/>
                </a:ln>
                <a:effectLst/>
                <a:latin typeface="+mn-lt"/>
              </a:rPr>
              <a:t>als</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symbool</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gebruikt</a:t>
            </a:r>
            <a:r>
              <a:rPr kumimoji="0" lang="en-US" altLang="nl-NL" sz="1000" b="0" i="0" u="none" strike="noStrike" cap="none" normalizeH="0" baseline="0">
                <a:ln>
                  <a:noFill/>
                </a:ln>
                <a:effectLst/>
                <a:latin typeface="+mn-lt"/>
              </a:rPr>
              <a:t> </a:t>
            </a:r>
            <a:r>
              <a:rPr kumimoji="0" lang="en-US" altLang="nl-NL" sz="1000" b="0" i="0" u="none" strike="noStrike" cap="none" normalizeH="0" baseline="0" err="1">
                <a:ln>
                  <a:noFill/>
                </a:ln>
                <a:effectLst/>
                <a:latin typeface="+mn-lt"/>
              </a:rPr>
              <a:t>wordt</a:t>
            </a:r>
            <a:r>
              <a:rPr kumimoji="0" lang="en-US" altLang="nl-NL" sz="1000" b="0" i="0" u="none" strike="noStrike" cap="none" normalizeH="0" baseline="0">
                <a:ln>
                  <a:noFill/>
                </a:ln>
                <a:effectLst/>
                <a:latin typeface="+mn-lt"/>
              </a:rPr>
              <a:t>.</a:t>
            </a:r>
          </a:p>
          <a:p>
            <a:pPr marR="0" lvl="0" defTabSz="914400" eaLnBrk="1" fontAlgn="base" hangingPunct="1">
              <a:lnSpc>
                <a:spcPct val="90000"/>
              </a:lnSpc>
              <a:spcBef>
                <a:spcPct val="0"/>
              </a:spcBef>
              <a:spcAft>
                <a:spcPts val="600"/>
              </a:spcAft>
              <a:buClr>
                <a:schemeClr val="accent1">
                  <a:lumMod val="75000"/>
                </a:schemeClr>
              </a:buClr>
              <a:buSzPct val="85000"/>
              <a:tabLst/>
            </a:pPr>
            <a:br>
              <a:rPr kumimoji="0" lang="en-US" altLang="nl-NL" sz="1000" b="0" i="0" u="none" strike="noStrike" cap="none" normalizeH="0" baseline="0">
                <a:ln>
                  <a:noFill/>
                </a:ln>
                <a:effectLst/>
                <a:latin typeface="+mn-lt"/>
              </a:rPr>
            </a:br>
            <a:r>
              <a:rPr kumimoji="0" lang="en-US" altLang="nl-NL" sz="1000" b="0" i="0" u="none" strike="noStrike" cap="none" normalizeH="0" baseline="0">
                <a:ln>
                  <a:noFill/>
                </a:ln>
                <a:effectLst/>
                <a:latin typeface="+mn-lt"/>
              </a:rPr>
              <a:t>De </a:t>
            </a:r>
            <a:r>
              <a:rPr kumimoji="0" lang="en-US" altLang="nl-NL" sz="1000" b="0" i="0" u="none" strike="noStrike" cap="none" normalizeH="0" baseline="0" err="1">
                <a:ln>
                  <a:noFill/>
                </a:ln>
                <a:effectLst/>
                <a:latin typeface="+mn-lt"/>
              </a:rPr>
              <a:t>eenheid</a:t>
            </a:r>
            <a:r>
              <a:rPr kumimoji="0" lang="en-US" altLang="nl-NL" sz="1000" b="0" i="0" u="none" strike="noStrike" cap="none" normalizeH="0" baseline="0">
                <a:ln>
                  <a:noFill/>
                </a:ln>
                <a:effectLst/>
                <a:latin typeface="+mn-lt"/>
              </a:rPr>
              <a:t> van </a:t>
            </a:r>
            <a:r>
              <a:rPr kumimoji="0" lang="en-US" altLang="nl-NL" sz="1000" b="0" i="0" u="none" strike="noStrike" cap="none" normalizeH="0" baseline="0" err="1">
                <a:ln>
                  <a:noFill/>
                </a:ln>
                <a:effectLst/>
                <a:latin typeface="+mn-lt"/>
              </a:rPr>
              <a:t>kracht</a:t>
            </a:r>
            <a:r>
              <a:rPr kumimoji="0" lang="en-US" altLang="nl-NL" sz="1000" b="0" i="0" u="none" strike="noStrike" cap="none" normalizeH="0" baseline="0">
                <a:ln>
                  <a:noFill/>
                </a:ln>
                <a:effectLst/>
                <a:latin typeface="+mn-lt"/>
              </a:rPr>
              <a:t> is de newton (N).</a:t>
            </a:r>
          </a:p>
        </p:txBody>
      </p:sp>
      <p:sp>
        <p:nvSpPr>
          <p:cNvPr id="86" name="Oval 8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8" name="Oval 8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8299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Houttype</vt:lpstr>
      <vt:lpstr>constructie</vt:lpstr>
      <vt:lpstr>Wat is een constructie?</vt:lpstr>
      <vt:lpstr>Wat is een constructie?</vt:lpstr>
      <vt:lpstr>Wat is een Constructie ?</vt:lpstr>
      <vt:lpstr>Wat is een Constructie ?</vt:lpstr>
      <vt:lpstr>Wat is een Constructie ?</vt:lpstr>
      <vt:lpstr>Wat is een Constructie ?</vt:lpstr>
      <vt:lpstr>Wat is een Constructie ?</vt:lpstr>
      <vt:lpstr>Krachten?</vt:lpstr>
      <vt:lpstr>Krachten video’s</vt:lpstr>
      <vt:lpstr>Wat is (de definitie van) constructie ?</vt:lpstr>
      <vt:lpstr>Wat is (de definitie van) constructie?</vt:lpstr>
      <vt:lpstr>Wat is (g)een constructie?</vt:lpstr>
      <vt:lpstr>Wat is (g)een constructie?</vt:lpstr>
      <vt:lpstr>Wat is een constructie?</vt:lpstr>
      <vt:lpstr>Zoveel verschillende verbindingen… Alleen in een deur al</vt:lpstr>
      <vt:lpstr>Verbindingen in kleding…</vt:lpstr>
      <vt:lpstr>verbindingen</vt:lpstr>
      <vt:lpstr>Verbindingen </vt:lpstr>
      <vt:lpstr>Verbindingen….</vt:lpstr>
      <vt:lpstr>Wat is een constructie?</vt:lpstr>
      <vt:lpstr>Wat is een constructie?</vt:lpstr>
      <vt:lpstr>vorm</vt:lpstr>
      <vt:lpstr>vorm</vt:lpstr>
      <vt:lpstr>Vorm:  Een driehoek is vormvast.</vt:lpstr>
      <vt:lpstr>Vorm: de boog kan veel krachten opvangen.</vt:lpstr>
      <vt:lpstr>Vorm:  profiel</vt:lpstr>
      <vt:lpstr>Constructie:  daar komt heel veel bij kijken dus kijken we nog even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constructie</dc:title>
  <dc:creator>Fried van Beers</dc:creator>
  <cp:revision>1</cp:revision>
  <dcterms:created xsi:type="dcterms:W3CDTF">2020-03-19T15:27:45Z</dcterms:created>
  <dcterms:modified xsi:type="dcterms:W3CDTF">2020-03-26T13:45:58Z</dcterms:modified>
</cp:coreProperties>
</file>