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1" r:id="rId9"/>
    <p:sldId id="263" r:id="rId10"/>
    <p:sldId id="262" r:id="rId11"/>
    <p:sldId id="267" r:id="rId12"/>
    <p:sldId id="266" r:id="rId13"/>
    <p:sldId id="265" r:id="rId14"/>
    <p:sldId id="264" r:id="rId15"/>
    <p:sldId id="269" r:id="rId16"/>
    <p:sldId id="268" r:id="rId17"/>
    <p:sldId id="270" r:id="rId18"/>
    <p:sldId id="271" r:id="rId19"/>
    <p:sldId id="272" r:id="rId20"/>
    <p:sldId id="273" r:id="rId21"/>
    <p:sldId id="27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tableStyles" Target="tableStyles.xml" Id="rId26" /><Relationship Type="http://schemas.openxmlformats.org/officeDocument/2006/relationships/customXml" Target="../customXml/item3.xml" Id="rId3" /><Relationship Type="http://schemas.openxmlformats.org/officeDocument/2006/relationships/slide" Target="slides/slide17.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theme" Target="theme/theme1.xml" Id="rId25"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viewProps" Target="viewProps.xml" Id="rId24"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presProps" Target="presProps.xml" Id="rId23"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6F4CE-F065-4E61-A56E-D1EFB784EC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455D86C-374C-4958-9D1C-B9D48FCF25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6C0C80-1EB7-4B88-971C-B64A87A41925}"/>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5" name="Tijdelijke aanduiding voor voettekst 4">
            <a:extLst>
              <a:ext uri="{FF2B5EF4-FFF2-40B4-BE49-F238E27FC236}">
                <a16:creationId xmlns:a16="http://schemas.microsoft.com/office/drawing/2014/main" id="{867C65E0-B8E6-43D3-86F2-6F9DBCDE90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CA1AD8-E96A-4633-AF42-654D364338BF}"/>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276370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E1E68-95C3-431E-A5AC-2C7D08DD590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26636AA-A510-42A2-AE33-C2FE3AAE0B7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322800-93FF-4809-9217-D692B16B2D59}"/>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5" name="Tijdelijke aanduiding voor voettekst 4">
            <a:extLst>
              <a:ext uri="{FF2B5EF4-FFF2-40B4-BE49-F238E27FC236}">
                <a16:creationId xmlns:a16="http://schemas.microsoft.com/office/drawing/2014/main" id="{42912027-A226-4BF1-AB38-25908E3D8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99D54D-121E-4AB9-82A6-A9474457FCBC}"/>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164871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2DBF9AA-D099-4172-BFB6-FB8F59436CB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32D1F77-19DC-4530-9B87-1716B85E3C9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16D0FB4-3AA1-4510-B7B4-804F4192043C}"/>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5" name="Tijdelijke aanduiding voor voettekst 4">
            <a:extLst>
              <a:ext uri="{FF2B5EF4-FFF2-40B4-BE49-F238E27FC236}">
                <a16:creationId xmlns:a16="http://schemas.microsoft.com/office/drawing/2014/main" id="{415532BF-CC23-4738-BFE6-F29D7C47E8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7B6EF8-5196-4DC6-B5DC-090867BC5137}"/>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92364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FB7DA-A903-494F-83ED-624ACA2333B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3268D8-DA45-4DC7-BC90-77A6FB6CA3A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F0BA24-5D20-4825-9EAF-670611809B89}"/>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5" name="Tijdelijke aanduiding voor voettekst 4">
            <a:extLst>
              <a:ext uri="{FF2B5EF4-FFF2-40B4-BE49-F238E27FC236}">
                <a16:creationId xmlns:a16="http://schemas.microsoft.com/office/drawing/2014/main" id="{395106BA-493F-4276-AEDF-C46D79D4316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5AC21FE-985D-4676-AEAE-7039C62236E6}"/>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307301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0094E-0508-4364-8364-C5411FD564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E3F534A-98A1-4699-A3E1-2ADCEEF9CE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5C56099-8F43-4041-B35F-E4A6CCAF3568}"/>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5" name="Tijdelijke aanduiding voor voettekst 4">
            <a:extLst>
              <a:ext uri="{FF2B5EF4-FFF2-40B4-BE49-F238E27FC236}">
                <a16:creationId xmlns:a16="http://schemas.microsoft.com/office/drawing/2014/main" id="{FE28035D-B81A-4D8B-9011-9DB045A946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AAC84A-4E23-4347-A802-E833AB3E3365}"/>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200236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41E6-6C19-4830-A360-F9C91CD063F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A720CD-76FF-4D0E-8B7D-08F6651264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ACAC4B-9F22-4EC2-9641-9B39DA5401D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A685B57-9E0B-4E7D-BCCE-15A256BB3253}"/>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6" name="Tijdelijke aanduiding voor voettekst 5">
            <a:extLst>
              <a:ext uri="{FF2B5EF4-FFF2-40B4-BE49-F238E27FC236}">
                <a16:creationId xmlns:a16="http://schemas.microsoft.com/office/drawing/2014/main" id="{D3B8D3DD-10A6-4D0B-981C-9D9C1BF564E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58A6CA4-1F0F-4603-92F3-6F6AA90F1604}"/>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244254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BCE89-D262-46BA-BCD5-B7AB0105216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708282A-C948-4477-A204-55921700B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A42F443-9C95-4CC7-B90C-BDF5423DB09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348C0AC-A6C2-44FD-8F8D-1066E0B95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6304277-EC2E-4F9D-AB67-C6F29F93927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F00F31B-ABDC-4FEE-9A1B-0502B7D18A74}"/>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8" name="Tijdelijke aanduiding voor voettekst 7">
            <a:extLst>
              <a:ext uri="{FF2B5EF4-FFF2-40B4-BE49-F238E27FC236}">
                <a16:creationId xmlns:a16="http://schemas.microsoft.com/office/drawing/2014/main" id="{10AE1CDC-81EF-4350-8C74-27EE8B753DA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06041CD-E66C-4247-9910-405AC743402A}"/>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78968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6AFDB-1BC7-4815-9514-1FCA8C3DDBE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08D5F47-28DA-41EA-ADE2-AE5EB5D26284}"/>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4" name="Tijdelijke aanduiding voor voettekst 3">
            <a:extLst>
              <a:ext uri="{FF2B5EF4-FFF2-40B4-BE49-F238E27FC236}">
                <a16:creationId xmlns:a16="http://schemas.microsoft.com/office/drawing/2014/main" id="{14F3F68C-7CFD-4074-99EA-DE56518F654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F7A7755-3F54-4A14-88EA-40C0636F7BE6}"/>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86530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63A144E-D1A3-463C-B829-A036C65EC5FA}"/>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3" name="Tijdelijke aanduiding voor voettekst 2">
            <a:extLst>
              <a:ext uri="{FF2B5EF4-FFF2-40B4-BE49-F238E27FC236}">
                <a16:creationId xmlns:a16="http://schemas.microsoft.com/office/drawing/2014/main" id="{30A9EBFE-C09C-4E31-B8BE-6E04E8A471D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5C9E5FF-7640-41CD-AB60-74528A9B3F58}"/>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3483321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505C4-CC25-44FA-8C32-96EA023E7F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A99BA68-9EF4-4A58-9C25-4BF9FFE28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3D495FB-F54C-430E-9942-AC9B18EA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358074F-8EAE-44FF-886D-E3C19D8E7D86}"/>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6" name="Tijdelijke aanduiding voor voettekst 5">
            <a:extLst>
              <a:ext uri="{FF2B5EF4-FFF2-40B4-BE49-F238E27FC236}">
                <a16:creationId xmlns:a16="http://schemas.microsoft.com/office/drawing/2014/main" id="{D00EF52D-4E79-48A2-9B22-66B3438C0E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06B586-546D-47BA-A9F0-B560C015644A}"/>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213910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D45A1-D7DC-42AE-AB78-4C656731C6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578B4CC-8A03-42EA-831A-88E766B6A1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8F20BCA-91FE-408C-9E4C-F65E8E2CA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F970579-E11A-4155-A4AE-AB97398C93CF}"/>
              </a:ext>
            </a:extLst>
          </p:cNvPr>
          <p:cNvSpPr>
            <a:spLocks noGrp="1"/>
          </p:cNvSpPr>
          <p:nvPr>
            <p:ph type="dt" sz="half" idx="10"/>
          </p:nvPr>
        </p:nvSpPr>
        <p:spPr/>
        <p:txBody>
          <a:bodyPr/>
          <a:lstStyle/>
          <a:p>
            <a:fld id="{1C01E249-D442-45C0-ACAE-2A5CE887DB01}" type="datetimeFigureOut">
              <a:rPr lang="nl-NL" smtClean="0"/>
              <a:t>27-3-2020</a:t>
            </a:fld>
            <a:endParaRPr lang="nl-NL"/>
          </a:p>
        </p:txBody>
      </p:sp>
      <p:sp>
        <p:nvSpPr>
          <p:cNvPr id="6" name="Tijdelijke aanduiding voor voettekst 5">
            <a:extLst>
              <a:ext uri="{FF2B5EF4-FFF2-40B4-BE49-F238E27FC236}">
                <a16:creationId xmlns:a16="http://schemas.microsoft.com/office/drawing/2014/main" id="{9C15CA1E-6088-4FE3-A46B-DFDE77A5E5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5CE195F-643A-42C7-BCD8-D4D2121458A8}"/>
              </a:ext>
            </a:extLst>
          </p:cNvPr>
          <p:cNvSpPr>
            <a:spLocks noGrp="1"/>
          </p:cNvSpPr>
          <p:nvPr>
            <p:ph type="sldNum" sz="quarter" idx="12"/>
          </p:nvPr>
        </p:nvSpPr>
        <p:spPr/>
        <p:txBody>
          <a:bodyPr/>
          <a:lstStyle/>
          <a:p>
            <a:fld id="{A62A4EF2-DDB0-46D4-80B6-E82AF8626E91}" type="slidenum">
              <a:rPr lang="nl-NL" smtClean="0"/>
              <a:t>‹nr.›</a:t>
            </a:fld>
            <a:endParaRPr lang="nl-NL"/>
          </a:p>
        </p:txBody>
      </p:sp>
    </p:spTree>
    <p:extLst>
      <p:ext uri="{BB962C8B-B14F-4D97-AF65-F5344CB8AC3E}">
        <p14:creationId xmlns:p14="http://schemas.microsoft.com/office/powerpoint/2010/main" val="40972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53FAAB7-CE92-42BE-9FED-766376FC1E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585F0E9-C6FB-474A-BD5C-A63E5516A9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AD3AC6-63CE-4669-80F4-1598AED4A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1E249-D442-45C0-ACAE-2A5CE887DB01}" type="datetimeFigureOut">
              <a:rPr lang="nl-NL" smtClean="0"/>
              <a:t>27-3-2020</a:t>
            </a:fld>
            <a:endParaRPr lang="nl-NL"/>
          </a:p>
        </p:txBody>
      </p:sp>
      <p:sp>
        <p:nvSpPr>
          <p:cNvPr id="5" name="Tijdelijke aanduiding voor voettekst 4">
            <a:extLst>
              <a:ext uri="{FF2B5EF4-FFF2-40B4-BE49-F238E27FC236}">
                <a16:creationId xmlns:a16="http://schemas.microsoft.com/office/drawing/2014/main" id="{658E5011-5CA9-41F3-9229-2750ACFC0A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D710A75-1AFA-443D-98AB-04B281C33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A4EF2-DDB0-46D4-80B6-E82AF8626E91}" type="slidenum">
              <a:rPr lang="nl-NL" smtClean="0"/>
              <a:t>‹nr.›</a:t>
            </a:fld>
            <a:endParaRPr lang="nl-NL"/>
          </a:p>
        </p:txBody>
      </p:sp>
    </p:spTree>
    <p:extLst>
      <p:ext uri="{BB962C8B-B14F-4D97-AF65-F5344CB8AC3E}">
        <p14:creationId xmlns:p14="http://schemas.microsoft.com/office/powerpoint/2010/main" val="3627315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emoji_u1f4aa.sv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Wind_direction" TargetMode="External"/><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hyperlink" Target="http://deseomedicinal.blogspot.com/2011/12/triage-que-es-para-que-sirve-tap-o.html"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hyperlink" Target="http://arthematiek.nl/main/exp1.html" TargetMode="External"/><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hyperlink" Target="https://nl.wikipedia.org/wiki/Tropische_cycloon" TargetMode="Externa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eneerwietsma.nl/krachten/krachten-tekenen/" TargetMode="External"/><Relationship Id="rId1" Type="http://schemas.openxmlformats.org/officeDocument/2006/relationships/slideLayout" Target="../slideLayouts/slideLayout2.xml"/><Relationship Id="rId6" Type="http://schemas.openxmlformats.org/officeDocument/2006/relationships/hyperlink" Target="https://nl.wikipedia.org/wiki/Wet_van_Archimedes" TargetMode="External"/><Relationship Id="rId5" Type="http://schemas.openxmlformats.org/officeDocument/2006/relationships/image" Target="../media/image20.png"/><Relationship Id="rId4" Type="http://schemas.openxmlformats.org/officeDocument/2006/relationships/hyperlink" Target="https://maken.wikiwijs.nl/74716/Digitale_Leeromgeving_Mens_en_Natuur_De_Mavo_VO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1vTbtna25j8"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en.wikipedia.org/wiki/Isaac_Newton" TargetMode="External"/><Relationship Id="rId5" Type="http://schemas.openxmlformats.org/officeDocument/2006/relationships/image" Target="../media/image22.jpeg"/><Relationship Id="rId4" Type="http://schemas.openxmlformats.org/officeDocument/2006/relationships/hyperlink" Target="https://www.youtube.com/watch?v=ia5lRBA0Fn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Isaac_Newton"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l.wikipedia.org/wiki/Linksvoetig"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nl.wikipedia.org/wiki/Gewichtheffen_op_de_Olympische_Zomerspelen_1980"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hyperlink" Target="https://nl.wikipedia.org/wiki/Papierschaar" TargetMode="Externa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hyperlink" Target="https://maken.wikiwijs.nl/bestanden/663924/KRACHTEN.pdf" TargetMode="External"/><Relationship Id="rId3" Type="http://schemas.openxmlformats.org/officeDocument/2006/relationships/hyperlink" Target="https://wikikids.nl/Drukkracht" TargetMode="External"/><Relationship Id="rId7" Type="http://schemas.openxmlformats.org/officeDocument/2006/relationships/hyperlink" Target="https://maken.wikiwijs.nl/111479/Soorten_krachten#!page-3720044" TargetMode="External"/><Relationship Id="rId12" Type="http://schemas.openxmlformats.org/officeDocument/2006/relationships/hyperlink" Target="https://schooltv.nl/files/Infoblok/Voortgezet_onderwijs/Natuur_en_Scheikunde/D_EW_wetten_van_newton.pdf" TargetMode="External"/><Relationship Id="rId2" Type="http://schemas.openxmlformats.org/officeDocument/2006/relationships/hyperlink" Target="https://wikikids.nl/Kracht" TargetMode="External"/><Relationship Id="rId1" Type="http://schemas.openxmlformats.org/officeDocument/2006/relationships/slideLayout" Target="../slideLayouts/slideLayout2.xml"/><Relationship Id="rId6" Type="http://schemas.openxmlformats.org/officeDocument/2006/relationships/hyperlink" Target="https://wikikids.nl/Mechanica" TargetMode="External"/><Relationship Id="rId11" Type="http://schemas.openxmlformats.org/officeDocument/2006/relationships/hyperlink" Target="https://natuurkundeuitgelegd.nl/videolessen.php?video=wettenvannewton" TargetMode="External"/><Relationship Id="rId5" Type="http://schemas.openxmlformats.org/officeDocument/2006/relationships/hyperlink" Target="https://wikikids.nl/Magneet" TargetMode="External"/><Relationship Id="rId10" Type="http://schemas.openxmlformats.org/officeDocument/2006/relationships/hyperlink" Target="https://wikikids.nl/Wetten_van_Newton" TargetMode="External"/><Relationship Id="rId4" Type="http://schemas.openxmlformats.org/officeDocument/2006/relationships/hyperlink" Target="https://wikikids.nl/Zwaartekracht" TargetMode="External"/><Relationship Id="rId9" Type="http://schemas.openxmlformats.org/officeDocument/2006/relationships/hyperlink" Target="https://nl.wikibooks.org/wiki/Wikijunior:Natuurkunde/Krachte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emoji_u1f4aa.sv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jlIV59ASJ5c"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ixnio.com/miscellaneous/ball-swimming-pool-water"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commons.wikimedia.org/wiki/file:emoji_u1f4aa.sv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s://nl.wikipedia.org/wiki/Leem" TargetMode="External"/><Relationship Id="rId7" Type="http://schemas.openxmlformats.org/officeDocument/2006/relationships/hyperlink" Target="https://sharingthefoodwelove.wordpress.com/2013/11/23/12-tips-for-visiting-a-food-or-wine-show/" TargetMode="Externa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hyperlink" Target="https://vesaire.org/berber-feyzullah-hic-gercekci-olmayan-oglu-rahim/" TargetMode="External"/><Relationship Id="rId4" Type="http://schemas.openxmlformats.org/officeDocument/2006/relationships/image" Target="../media/image5.jpg"/><Relationship Id="rId9" Type="http://schemas.openxmlformats.org/officeDocument/2006/relationships/hyperlink" Target="https://fr.wiktionary.org/wiki/ressor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th/photo/815069"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en.wikipedia.org/wiki/Dutch_Headwind_Cycling_Championships"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nl.wikipedia.org/wiki/Voetbal" TargetMode="External"/><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judy-van-der-velden/2223796530"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emoji_u1f4aa.sv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xhere.com/fi/photo/655775" TargetMode="External"/><Relationship Id="rId7" Type="http://schemas.openxmlformats.org/officeDocument/2006/relationships/hyperlink" Target="https://nl.wikipedia.org/wiki/Kinderspel" TargetMode="External"/><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hyperlink" Target="https://commons.wikimedia.org/wiki/File:Came_hame_h%C3%A1%C3%A1%C3%A1%C3%A1!.jpg"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69C22775-DB25-4B1A-AAA0-A2449DB60C24}"/>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46" y="0"/>
            <a:ext cx="11000936" cy="6673362"/>
          </a:xfrm>
          <a:prstGeom prst="rect">
            <a:avLst/>
          </a:prstGeom>
        </p:spPr>
      </p:pic>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p:txBody>
          <a:bodyPr>
            <a:normAutofit fontScale="90000"/>
          </a:bodyPr>
          <a:lstStyle/>
          <a:p>
            <a:r>
              <a:rPr lang="nl-NL" sz="9600" b="1" u="sng" dirty="0">
                <a:latin typeface="Arial Black" panose="020B0A04020102020204" pitchFamily="34" charset="0"/>
              </a:rPr>
              <a:t>Wat is </a:t>
            </a:r>
            <a:br>
              <a:rPr lang="nl-NL" sz="9600" b="1" u="sng" dirty="0">
                <a:latin typeface="Arial Black" panose="020B0A04020102020204" pitchFamily="34" charset="0"/>
              </a:rPr>
            </a:br>
            <a:r>
              <a:rPr lang="nl-NL" sz="9600" b="1" u="sng" dirty="0">
                <a:latin typeface="Arial Black" panose="020B0A04020102020204" pitchFamily="34" charset="0"/>
              </a:rPr>
              <a:t>Kracht?</a:t>
            </a:r>
          </a:p>
        </p:txBody>
      </p:sp>
    </p:spTree>
    <p:extLst>
      <p:ext uri="{BB962C8B-B14F-4D97-AF65-F5344CB8AC3E}">
        <p14:creationId xmlns:p14="http://schemas.microsoft.com/office/powerpoint/2010/main" val="311200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1094095" y="851517"/>
            <a:ext cx="4674799" cy="5302540"/>
          </a:xfrm>
        </p:spPr>
        <p:txBody>
          <a:bodyPr anchor="b">
            <a:noAutofit/>
          </a:bodyPr>
          <a:lstStyle/>
          <a:p>
            <a:pPr algn="l"/>
            <a:r>
              <a:rPr lang="nl-NL" sz="2800" b="1" u="sng" dirty="0"/>
              <a:t>Kracht </a:t>
            </a:r>
            <a:r>
              <a:rPr lang="nl-NL" sz="2800" dirty="0"/>
              <a:t>heeft 3 eigenschappen</a:t>
            </a:r>
            <a:br>
              <a:rPr lang="nl-NL" sz="2800" dirty="0"/>
            </a:br>
            <a:br>
              <a:rPr lang="nl-NL" sz="2800" dirty="0"/>
            </a:br>
            <a:r>
              <a:rPr lang="nl-NL" sz="2800" b="1" dirty="0"/>
              <a:t>2. Richting</a:t>
            </a:r>
            <a:br>
              <a:rPr lang="nl-NL" sz="2800" b="1" dirty="0"/>
            </a:br>
            <a:br>
              <a:rPr lang="nl-NL" sz="2800" b="1" dirty="0"/>
            </a:br>
            <a:r>
              <a:rPr lang="nl-NL" sz="2800" b="1" dirty="0"/>
              <a:t>De kracht komt van onder, van boven, van voor, van achter of van opzij. </a:t>
            </a:r>
            <a:br>
              <a:rPr lang="nl-NL" sz="2800" b="1" dirty="0"/>
            </a:br>
            <a:r>
              <a:rPr lang="nl-NL" sz="2800" b="1" dirty="0"/>
              <a:t>En die kracht duwt of trekt in een bepaalde richting: naar onder, naar boven, naar voor, naar achter of naar opzij.</a:t>
            </a:r>
            <a:br>
              <a:rPr lang="nl-NL" sz="2800" b="1" dirty="0"/>
            </a:br>
            <a:br>
              <a:rPr lang="nl-NL" sz="2800" b="1" dirty="0"/>
            </a:br>
            <a:endParaRPr lang="nl-NL" sz="2800" b="1" dirty="0"/>
          </a:p>
        </p:txBody>
      </p:sp>
      <p:pic>
        <p:nvPicPr>
          <p:cNvPr id="4" name="Afbeelding 3" descr="Afbeelding met teken&#10;&#10;Automatisch gegenereerde beschrijving">
            <a:extLst>
              <a:ext uri="{FF2B5EF4-FFF2-40B4-BE49-F238E27FC236}">
                <a16:creationId xmlns:a16="http://schemas.microsoft.com/office/drawing/2014/main" id="{24CE29D3-825F-4A8E-ABE4-21355FB213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033" r="1766" b="-2"/>
          <a:stretch/>
        </p:blipFill>
        <p:spPr>
          <a:xfrm>
            <a:off x="6128227" y="789709"/>
            <a:ext cx="2397514" cy="216123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8" name="Afbeelding 7" descr="Afbeelding met vliegtuig, hek&#10;&#10;Automatisch gegenereerde beschrijving">
            <a:extLst>
              <a:ext uri="{FF2B5EF4-FFF2-40B4-BE49-F238E27FC236}">
                <a16:creationId xmlns:a16="http://schemas.microsoft.com/office/drawing/2014/main" id="{3A1BFC9C-828A-41FB-BB2B-788ACAA7761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6252" r="2" b="6257"/>
          <a:stretch/>
        </p:blipFill>
        <p:spPr>
          <a:xfrm>
            <a:off x="5484502" y="1423024"/>
            <a:ext cx="6274683" cy="4597738"/>
          </a:xfrm>
          <a:custGeom>
            <a:avLst/>
            <a:gdLst/>
            <a:ahLst/>
            <a:cxnLst/>
            <a:rect l="l" t="t" r="r" b="b"/>
            <a:pathLst>
              <a:path w="6274683" h="4597738">
                <a:moveTo>
                  <a:pt x="373676" y="2507768"/>
                </a:moveTo>
                <a:cubicBezTo>
                  <a:pt x="937335" y="2507768"/>
                  <a:pt x="937335" y="2507768"/>
                  <a:pt x="937335" y="2507768"/>
                </a:cubicBezTo>
                <a:cubicBezTo>
                  <a:pt x="965853" y="2507768"/>
                  <a:pt x="1002759" y="2527661"/>
                  <a:pt x="1017857" y="2552528"/>
                </a:cubicBezTo>
                <a:cubicBezTo>
                  <a:pt x="1299687" y="3034940"/>
                  <a:pt x="1299687" y="3034940"/>
                  <a:pt x="1299687" y="3034940"/>
                </a:cubicBezTo>
                <a:cubicBezTo>
                  <a:pt x="1313107" y="3061464"/>
                  <a:pt x="1313107" y="3101250"/>
                  <a:pt x="1299687" y="3127775"/>
                </a:cubicBezTo>
                <a:cubicBezTo>
                  <a:pt x="1017857" y="3610186"/>
                  <a:pt x="1017857" y="3610186"/>
                  <a:pt x="1017857" y="3610186"/>
                </a:cubicBezTo>
                <a:cubicBezTo>
                  <a:pt x="1002759" y="3635053"/>
                  <a:pt x="965853" y="3654946"/>
                  <a:pt x="937335" y="3654946"/>
                </a:cubicBezTo>
                <a:lnTo>
                  <a:pt x="373676" y="3654946"/>
                </a:lnTo>
                <a:cubicBezTo>
                  <a:pt x="343480" y="3654946"/>
                  <a:pt x="306574" y="3635053"/>
                  <a:pt x="293153" y="3610186"/>
                </a:cubicBezTo>
                <a:cubicBezTo>
                  <a:pt x="11324" y="3127775"/>
                  <a:pt x="11324" y="3127775"/>
                  <a:pt x="11324" y="3127775"/>
                </a:cubicBezTo>
                <a:cubicBezTo>
                  <a:pt x="-3774" y="3101250"/>
                  <a:pt x="-3774" y="3061464"/>
                  <a:pt x="11324" y="3034940"/>
                </a:cubicBezTo>
                <a:cubicBezTo>
                  <a:pt x="293153" y="2552528"/>
                  <a:pt x="293153" y="2552528"/>
                  <a:pt x="293153" y="2552528"/>
                </a:cubicBezTo>
                <a:cubicBezTo>
                  <a:pt x="306574" y="2527661"/>
                  <a:pt x="343480" y="2507768"/>
                  <a:pt x="373676" y="2507768"/>
                </a:cubicBezTo>
                <a:close/>
                <a:moveTo>
                  <a:pt x="2963165" y="0"/>
                </a:moveTo>
                <a:lnTo>
                  <a:pt x="3100668" y="0"/>
                </a:lnTo>
                <a:cubicBezTo>
                  <a:pt x="4782082" y="0"/>
                  <a:pt x="4782082" y="0"/>
                  <a:pt x="4782082" y="0"/>
                </a:cubicBezTo>
                <a:cubicBezTo>
                  <a:pt x="4896379" y="0"/>
                  <a:pt x="5044296" y="79730"/>
                  <a:pt x="5104806" y="179392"/>
                </a:cubicBezTo>
                <a:cubicBezTo>
                  <a:pt x="6234342" y="2112834"/>
                  <a:pt x="6234342" y="2112834"/>
                  <a:pt x="6234342" y="2112834"/>
                </a:cubicBezTo>
                <a:cubicBezTo>
                  <a:pt x="6288131" y="2219140"/>
                  <a:pt x="6288131" y="2378598"/>
                  <a:pt x="6234342" y="2484906"/>
                </a:cubicBezTo>
                <a:cubicBezTo>
                  <a:pt x="5104806" y="4418346"/>
                  <a:pt x="5104806" y="4418346"/>
                  <a:pt x="5104806" y="4418346"/>
                </a:cubicBezTo>
                <a:cubicBezTo>
                  <a:pt x="5044296" y="4518010"/>
                  <a:pt x="4896379" y="4597738"/>
                  <a:pt x="4782082" y="4597738"/>
                </a:cubicBezTo>
                <a:lnTo>
                  <a:pt x="2523007" y="4597738"/>
                </a:lnTo>
                <a:cubicBezTo>
                  <a:pt x="2401986" y="4597738"/>
                  <a:pt x="2254071" y="4518010"/>
                  <a:pt x="2200284" y="4418346"/>
                </a:cubicBezTo>
                <a:cubicBezTo>
                  <a:pt x="1070747" y="2484906"/>
                  <a:pt x="1070747" y="2484906"/>
                  <a:pt x="1070747" y="2484906"/>
                </a:cubicBezTo>
                <a:cubicBezTo>
                  <a:pt x="1010234" y="2378598"/>
                  <a:pt x="1010234" y="2219140"/>
                  <a:pt x="1070747" y="2112834"/>
                </a:cubicBezTo>
                <a:cubicBezTo>
                  <a:pt x="1141343" y="1991994"/>
                  <a:pt x="1207527" y="1878706"/>
                  <a:pt x="1269574" y="1772499"/>
                </a:cubicBezTo>
                <a:lnTo>
                  <a:pt x="1354552" y="1627041"/>
                </a:lnTo>
                <a:lnTo>
                  <a:pt x="2423436" y="1627041"/>
                </a:lnTo>
                <a:cubicBezTo>
                  <a:pt x="2482091" y="1627041"/>
                  <a:pt x="2557999" y="1586126"/>
                  <a:pt x="2589052" y="1534980"/>
                </a:cubicBezTo>
                <a:cubicBezTo>
                  <a:pt x="2589052" y="1534980"/>
                  <a:pt x="2589052" y="1534980"/>
                  <a:pt x="3168709" y="542774"/>
                </a:cubicBezTo>
                <a:cubicBezTo>
                  <a:pt x="3196312" y="488219"/>
                  <a:pt x="3196312" y="406388"/>
                  <a:pt x="3168709" y="351833"/>
                </a:cubicBezTo>
                <a:cubicBezTo>
                  <a:pt x="3168709" y="351833"/>
                  <a:pt x="3168709" y="351833"/>
                  <a:pt x="2980349" y="29414"/>
                </a:cubicBezTo>
                <a:close/>
              </a:path>
            </a:pathLst>
          </a:custGeom>
        </p:spPr>
      </p:pic>
    </p:spTree>
    <p:extLst>
      <p:ext uri="{BB962C8B-B14F-4D97-AF65-F5344CB8AC3E}">
        <p14:creationId xmlns:p14="http://schemas.microsoft.com/office/powerpoint/2010/main" val="177168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1600" b="1" u="sng" kern="1200" dirty="0" err="1">
                <a:solidFill>
                  <a:srgbClr val="FFFFFF"/>
                </a:solidFill>
                <a:latin typeface="+mj-lt"/>
                <a:ea typeface="+mj-ea"/>
                <a:cs typeface="+mj-cs"/>
              </a:rPr>
              <a:t>Kracht</a:t>
            </a:r>
            <a:r>
              <a:rPr lang="en-US" sz="1600" b="1" u="sng" kern="1200" dirty="0">
                <a:solidFill>
                  <a:srgbClr val="FFFFFF"/>
                </a:solidFill>
                <a:latin typeface="+mj-lt"/>
                <a:ea typeface="+mj-ea"/>
                <a:cs typeface="+mj-cs"/>
              </a:rPr>
              <a:t> </a:t>
            </a:r>
            <a:r>
              <a:rPr lang="en-US" sz="1600" kern="1200" dirty="0" err="1">
                <a:solidFill>
                  <a:srgbClr val="FFFFFF"/>
                </a:solidFill>
                <a:latin typeface="+mj-lt"/>
                <a:ea typeface="+mj-ea"/>
                <a:cs typeface="+mj-cs"/>
              </a:rPr>
              <a:t>heeft</a:t>
            </a:r>
            <a:r>
              <a:rPr lang="en-US" sz="1600" kern="1200" dirty="0">
                <a:solidFill>
                  <a:srgbClr val="FFFFFF"/>
                </a:solidFill>
                <a:latin typeface="+mj-lt"/>
                <a:ea typeface="+mj-ea"/>
                <a:cs typeface="+mj-cs"/>
              </a:rPr>
              <a:t> 3 </a:t>
            </a:r>
            <a:r>
              <a:rPr lang="en-US" sz="1600" kern="1200" dirty="0" err="1">
                <a:solidFill>
                  <a:srgbClr val="FFFFFF"/>
                </a:solidFill>
                <a:latin typeface="+mj-lt"/>
                <a:ea typeface="+mj-ea"/>
                <a:cs typeface="+mj-cs"/>
              </a:rPr>
              <a:t>eigenschappen</a:t>
            </a:r>
            <a:r>
              <a:rPr lang="en-US" sz="1600" kern="1200" dirty="0">
                <a:solidFill>
                  <a:srgbClr val="FFFFFF"/>
                </a:solidFill>
                <a:latin typeface="+mj-lt"/>
                <a:ea typeface="+mj-ea"/>
                <a:cs typeface="+mj-cs"/>
              </a:rPr>
              <a:t>.</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3.  </a:t>
            </a:r>
            <a:r>
              <a:rPr lang="en-US" sz="1600" b="1" u="sng" kern="1200" dirty="0" err="1">
                <a:solidFill>
                  <a:srgbClr val="FFFFFF"/>
                </a:solidFill>
                <a:latin typeface="+mj-lt"/>
                <a:ea typeface="+mj-ea"/>
                <a:cs typeface="+mj-cs"/>
              </a:rPr>
              <a:t>Grootte</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de </a:t>
            </a:r>
            <a:r>
              <a:rPr lang="en-US" sz="1600" kern="1200" dirty="0" err="1">
                <a:solidFill>
                  <a:srgbClr val="FFFFFF"/>
                </a:solidFill>
                <a:latin typeface="+mj-lt"/>
                <a:ea typeface="+mj-ea"/>
                <a:cs typeface="+mj-cs"/>
              </a:rPr>
              <a:t>kracht</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kan</a:t>
            </a:r>
            <a:r>
              <a:rPr lang="en-US" sz="1600" kern="1200" dirty="0">
                <a:solidFill>
                  <a:srgbClr val="FFFFFF"/>
                </a:solidFill>
                <a:latin typeface="+mj-lt"/>
                <a:ea typeface="+mj-ea"/>
                <a:cs typeface="+mj-cs"/>
              </a:rPr>
              <a:t> heel </a:t>
            </a:r>
            <a:r>
              <a:rPr lang="en-US" sz="1600" kern="1200" dirty="0" err="1">
                <a:solidFill>
                  <a:srgbClr val="FFFFFF"/>
                </a:solidFill>
                <a:latin typeface="+mj-lt"/>
                <a:ea typeface="+mj-ea"/>
                <a:cs typeface="+mj-cs"/>
              </a:rPr>
              <a:t>groot</a:t>
            </a:r>
            <a:r>
              <a:rPr lang="en-US" sz="1600" kern="1200" dirty="0">
                <a:solidFill>
                  <a:srgbClr val="FFFFFF"/>
                </a:solidFill>
                <a:latin typeface="+mj-lt"/>
                <a:ea typeface="+mj-ea"/>
                <a:cs typeface="+mj-cs"/>
              </a:rPr>
              <a:t> of heel </a:t>
            </a:r>
            <a:r>
              <a:rPr lang="en-US" sz="1600" kern="1200" dirty="0" err="1">
                <a:solidFill>
                  <a:srgbClr val="FFFFFF"/>
                </a:solidFill>
                <a:latin typeface="+mj-lt"/>
                <a:ea typeface="+mj-ea"/>
                <a:cs typeface="+mj-cs"/>
              </a:rPr>
              <a:t>klein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zijn</a:t>
            </a:r>
            <a:r>
              <a:rPr lang="en-US" sz="1600" kern="1200" dirty="0">
                <a:solidFill>
                  <a:srgbClr val="FFFFFF"/>
                </a:solidFill>
                <a:latin typeface="+mj-lt"/>
                <a:ea typeface="+mj-ea"/>
                <a:cs typeface="+mj-cs"/>
              </a:rPr>
              <a:t>.</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Hoe </a:t>
            </a:r>
            <a:r>
              <a:rPr lang="en-US" sz="1600" kern="1200" dirty="0" err="1">
                <a:solidFill>
                  <a:srgbClr val="FFFFFF"/>
                </a:solidFill>
                <a:latin typeface="+mj-lt"/>
                <a:ea typeface="+mj-ea"/>
                <a:cs typeface="+mj-cs"/>
              </a:rPr>
              <a:t>groter</a:t>
            </a:r>
            <a:r>
              <a:rPr lang="en-US" sz="1600" kern="1200" dirty="0">
                <a:solidFill>
                  <a:srgbClr val="FFFFFF"/>
                </a:solidFill>
                <a:latin typeface="+mj-lt"/>
                <a:ea typeface="+mj-ea"/>
                <a:cs typeface="+mj-cs"/>
              </a:rPr>
              <a:t> de </a:t>
            </a:r>
            <a:r>
              <a:rPr lang="en-US" sz="1600" kern="1200" dirty="0" err="1">
                <a:solidFill>
                  <a:srgbClr val="FFFFFF"/>
                </a:solidFill>
                <a:latin typeface="+mj-lt"/>
                <a:ea typeface="+mj-ea"/>
                <a:cs typeface="+mj-cs"/>
              </a:rPr>
              <a:t>kracht</a:t>
            </a:r>
            <a:r>
              <a:rPr lang="en-US" sz="1600" kern="1200" dirty="0">
                <a:solidFill>
                  <a:srgbClr val="FFFFFF"/>
                </a:solidFill>
                <a:latin typeface="+mj-lt"/>
                <a:ea typeface="+mj-ea"/>
                <a:cs typeface="+mj-cs"/>
              </a:rPr>
              <a:t> hoe </a:t>
            </a:r>
            <a:r>
              <a:rPr lang="en-US" sz="1600" kern="1200" dirty="0" err="1">
                <a:solidFill>
                  <a:srgbClr val="FFFFFF"/>
                </a:solidFill>
                <a:latin typeface="+mj-lt"/>
                <a:ea typeface="+mj-ea"/>
                <a:cs typeface="+mj-cs"/>
              </a:rPr>
              <a:t>groter</a:t>
            </a:r>
            <a:r>
              <a:rPr lang="en-US" sz="1600" kern="1200" dirty="0">
                <a:solidFill>
                  <a:srgbClr val="FFFFFF"/>
                </a:solidFill>
                <a:latin typeface="+mj-lt"/>
                <a:ea typeface="+mj-ea"/>
                <a:cs typeface="+mj-cs"/>
              </a:rPr>
              <a:t> de </a:t>
            </a:r>
            <a:r>
              <a:rPr lang="en-US" sz="1600" kern="1200" dirty="0" err="1">
                <a:solidFill>
                  <a:srgbClr val="FFFFFF"/>
                </a:solidFill>
                <a:latin typeface="+mj-lt"/>
                <a:ea typeface="+mj-ea"/>
                <a:cs typeface="+mj-cs"/>
              </a:rPr>
              <a:t>verandering</a:t>
            </a:r>
            <a:r>
              <a:rPr lang="en-US" sz="1600" kern="1200" dirty="0">
                <a:solidFill>
                  <a:srgbClr val="FFFFFF"/>
                </a:solidFill>
                <a:latin typeface="+mj-lt"/>
                <a:ea typeface="+mj-ea"/>
                <a:cs typeface="+mj-cs"/>
              </a:rPr>
              <a:t> van </a:t>
            </a:r>
            <a:r>
              <a:rPr lang="en-US" sz="1600" kern="1200" dirty="0" err="1">
                <a:solidFill>
                  <a:srgbClr val="FFFFFF"/>
                </a:solidFill>
                <a:latin typeface="+mj-lt"/>
                <a:ea typeface="+mj-ea"/>
                <a:cs typeface="+mj-cs"/>
              </a:rPr>
              <a:t>vorm</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snelheid</a:t>
            </a:r>
            <a:r>
              <a:rPr lang="en-US" sz="1600" kern="1200" dirty="0">
                <a:solidFill>
                  <a:srgbClr val="FFFFFF"/>
                </a:solidFill>
                <a:latin typeface="+mj-lt"/>
                <a:ea typeface="+mj-ea"/>
                <a:cs typeface="+mj-cs"/>
              </a:rPr>
              <a:t> of </a:t>
            </a:r>
            <a:r>
              <a:rPr lang="en-US" sz="1600" kern="1200" dirty="0" err="1">
                <a:solidFill>
                  <a:srgbClr val="FFFFFF"/>
                </a:solidFill>
                <a:latin typeface="+mj-lt"/>
                <a:ea typeface="+mj-ea"/>
                <a:cs typeface="+mj-cs"/>
              </a:rPr>
              <a:t>richting</a:t>
            </a:r>
            <a:r>
              <a:rPr lang="en-US" sz="1600" kern="1200" dirty="0">
                <a:solidFill>
                  <a:srgbClr val="FFFFFF"/>
                </a:solidFill>
                <a:latin typeface="+mj-lt"/>
                <a:ea typeface="+mj-ea"/>
                <a:cs typeface="+mj-cs"/>
              </a:rPr>
              <a:t>.</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err="1">
                <a:solidFill>
                  <a:srgbClr val="FFFFFF"/>
                </a:solidFill>
                <a:latin typeface="+mj-lt"/>
                <a:ea typeface="+mj-ea"/>
                <a:cs typeface="+mj-cs"/>
              </a:rPr>
              <a:t>Bij</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windkracht</a:t>
            </a:r>
            <a:r>
              <a:rPr lang="en-US" sz="1600" kern="1200" dirty="0">
                <a:solidFill>
                  <a:srgbClr val="FFFFFF"/>
                </a:solidFill>
                <a:latin typeface="+mj-lt"/>
                <a:ea typeface="+mj-ea"/>
                <a:cs typeface="+mj-cs"/>
              </a:rPr>
              <a:t> 10 </a:t>
            </a:r>
            <a:r>
              <a:rPr lang="en-US" sz="1600" kern="1200" dirty="0" err="1">
                <a:solidFill>
                  <a:srgbClr val="FFFFFF"/>
                </a:solidFill>
                <a:latin typeface="+mj-lt"/>
                <a:ea typeface="+mj-ea"/>
                <a:cs typeface="+mj-cs"/>
              </a:rPr>
              <a:t>waaien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er</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meer</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bomen</a:t>
            </a:r>
            <a:r>
              <a:rPr lang="en-US" sz="1600" kern="1200" dirty="0">
                <a:solidFill>
                  <a:srgbClr val="FFFFFF"/>
                </a:solidFill>
                <a:latin typeface="+mj-lt"/>
                <a:ea typeface="+mj-ea"/>
                <a:cs typeface="+mj-cs"/>
              </a:rPr>
              <a:t> om dan </a:t>
            </a:r>
            <a:r>
              <a:rPr lang="en-US" sz="1600" kern="1200" dirty="0" err="1">
                <a:solidFill>
                  <a:srgbClr val="FFFFFF"/>
                </a:solidFill>
                <a:latin typeface="+mj-lt"/>
                <a:ea typeface="+mj-ea"/>
                <a:cs typeface="+mj-cs"/>
              </a:rPr>
              <a:t>bij</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windkracht</a:t>
            </a:r>
            <a:r>
              <a:rPr lang="en-US" sz="1600" kern="1200" dirty="0">
                <a:solidFill>
                  <a:srgbClr val="FFFFFF"/>
                </a:solidFill>
                <a:latin typeface="+mj-lt"/>
                <a:ea typeface="+mj-ea"/>
                <a:cs typeface="+mj-cs"/>
              </a:rPr>
              <a:t> 1. De </a:t>
            </a:r>
            <a:r>
              <a:rPr lang="en-US" sz="1600" kern="1200" dirty="0" err="1">
                <a:solidFill>
                  <a:srgbClr val="FFFFFF"/>
                </a:solidFill>
                <a:latin typeface="+mj-lt"/>
                <a:ea typeface="+mj-ea"/>
                <a:cs typeface="+mj-cs"/>
              </a:rPr>
              <a:t>kracht</a:t>
            </a:r>
            <a:r>
              <a:rPr lang="en-US" sz="1600" kern="1200" dirty="0">
                <a:solidFill>
                  <a:srgbClr val="FFFFFF"/>
                </a:solidFill>
                <a:latin typeface="+mj-lt"/>
                <a:ea typeface="+mj-ea"/>
                <a:cs typeface="+mj-cs"/>
              </a:rPr>
              <a:t> van </a:t>
            </a:r>
            <a:r>
              <a:rPr lang="en-US" sz="1600" kern="1200" dirty="0" err="1">
                <a:solidFill>
                  <a:srgbClr val="FFFFFF"/>
                </a:solidFill>
                <a:latin typeface="+mj-lt"/>
                <a:ea typeface="+mj-ea"/>
                <a:cs typeface="+mj-cs"/>
              </a:rPr>
              <a:t>een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orkaan</a:t>
            </a:r>
            <a:r>
              <a:rPr lang="en-US" sz="1600" kern="1200" dirty="0">
                <a:solidFill>
                  <a:srgbClr val="FFFFFF"/>
                </a:solidFill>
                <a:latin typeface="+mj-lt"/>
                <a:ea typeface="+mj-ea"/>
                <a:cs typeface="+mj-cs"/>
              </a:rPr>
              <a:t> is </a:t>
            </a:r>
            <a:r>
              <a:rPr lang="en-US" sz="1600" kern="1200" dirty="0" err="1">
                <a:solidFill>
                  <a:srgbClr val="FFFFFF"/>
                </a:solidFill>
                <a:latin typeface="+mj-lt"/>
                <a:ea typeface="+mj-ea"/>
                <a:cs typeface="+mj-cs"/>
              </a:rPr>
              <a:t>nog</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groter</a:t>
            </a:r>
            <a:r>
              <a:rPr lang="en-US" sz="1600" kern="1200" dirty="0">
                <a:solidFill>
                  <a:srgbClr val="FFFFFF"/>
                </a:solidFill>
                <a:latin typeface="+mj-lt"/>
                <a:ea typeface="+mj-ea"/>
                <a:cs typeface="+mj-cs"/>
              </a:rPr>
              <a:t>.</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err="1">
                <a:solidFill>
                  <a:srgbClr val="FFFFFF"/>
                </a:solidFill>
                <a:latin typeface="+mj-lt"/>
                <a:ea typeface="+mj-ea"/>
                <a:cs typeface="+mj-cs"/>
              </a:rPr>
              <a:t>Een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paard</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heeft</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meer</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kracht</a:t>
            </a:r>
            <a:r>
              <a:rPr lang="en-US" sz="1600" kern="1200" dirty="0">
                <a:solidFill>
                  <a:srgbClr val="FFFFFF"/>
                </a:solidFill>
                <a:latin typeface="+mj-lt"/>
                <a:ea typeface="+mj-ea"/>
                <a:cs typeface="+mj-cs"/>
              </a:rPr>
              <a:t> dan </a:t>
            </a:r>
            <a:r>
              <a:rPr lang="en-US" sz="1600" kern="1200" dirty="0" err="1">
                <a:solidFill>
                  <a:srgbClr val="FFFFFF"/>
                </a:solidFill>
                <a:latin typeface="+mj-lt"/>
                <a:ea typeface="+mj-ea"/>
                <a:cs typeface="+mj-cs"/>
              </a:rPr>
              <a:t>een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hond</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hij</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kan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dus</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een</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zwaardere</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kar</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trekken</a:t>
            </a:r>
            <a:r>
              <a:rPr lang="en-US" sz="1600" kern="1200" dirty="0">
                <a:solidFill>
                  <a:srgbClr val="FFFFFF"/>
                </a:solidFill>
                <a:latin typeface="+mj-lt"/>
                <a:ea typeface="+mj-ea"/>
                <a:cs typeface="+mj-cs"/>
              </a:rPr>
              <a:t>.</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endParaRPr lang="en-US" sz="1600" kern="1200" dirty="0">
              <a:solidFill>
                <a:srgbClr val="FFFFFF"/>
              </a:solidFill>
              <a:latin typeface="+mj-lt"/>
              <a:ea typeface="+mj-ea"/>
              <a:cs typeface="+mj-cs"/>
            </a:endParaRPr>
          </a:p>
        </p:txBody>
      </p:sp>
      <p:pic>
        <p:nvPicPr>
          <p:cNvPr id="8" name="Afbeelding 7" descr="Afbeelding met transport, persoon, buiten, man&#10;&#10;Automatisch gegenereerde beschrijving">
            <a:extLst>
              <a:ext uri="{FF2B5EF4-FFF2-40B4-BE49-F238E27FC236}">
                <a16:creationId xmlns:a16="http://schemas.microsoft.com/office/drawing/2014/main" id="{F0DCE32C-F029-4D70-8C16-C64BB6EDF01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45" r="2" b="2"/>
          <a:stretch/>
        </p:blipFill>
        <p:spPr>
          <a:xfrm>
            <a:off x="6227763" y="533400"/>
            <a:ext cx="4405313" cy="3624263"/>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Afbeelding 3" descr="Afbeelding met sneeuw, buiten, water, man&#10;&#10;Automatisch gegenereerde beschrijving">
            <a:extLst>
              <a:ext uri="{FF2B5EF4-FFF2-40B4-BE49-F238E27FC236}">
                <a16:creationId xmlns:a16="http://schemas.microsoft.com/office/drawing/2014/main" id="{89636D31-A20A-4BDC-A394-C01BAF66237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1918" b="10386"/>
          <a:stretch/>
        </p:blipFill>
        <p:spPr>
          <a:xfrm>
            <a:off x="6227763" y="4240213"/>
            <a:ext cx="4405313" cy="209073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118849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FAC0F-420D-4DA8-B532-95F06D970051}"/>
              </a:ext>
            </a:extLst>
          </p:cNvPr>
          <p:cNvSpPr>
            <a:spLocks noGrp="1"/>
          </p:cNvSpPr>
          <p:nvPr>
            <p:ph type="title"/>
          </p:nvPr>
        </p:nvSpPr>
        <p:spPr>
          <a:xfrm>
            <a:off x="406399" y="365125"/>
            <a:ext cx="11146971" cy="1325563"/>
          </a:xfrm>
        </p:spPr>
        <p:txBody>
          <a:bodyPr/>
          <a:lstStyle/>
          <a:p>
            <a:r>
              <a:rPr lang="nl-NL"/>
              <a:t>Een </a:t>
            </a:r>
            <a:r>
              <a:rPr lang="nl-NL" b="1"/>
              <a:t>kracht</a:t>
            </a:r>
            <a:r>
              <a:rPr lang="nl-NL"/>
              <a:t> wordt aangegeven met een </a:t>
            </a:r>
            <a:r>
              <a:rPr lang="nl-NL" b="1" u="sng"/>
              <a:t>Vector</a:t>
            </a:r>
            <a:endParaRPr lang="nl-NL" b="1" u="sng" dirty="0"/>
          </a:p>
        </p:txBody>
      </p:sp>
      <p:sp>
        <p:nvSpPr>
          <p:cNvPr id="3" name="Tijdelijke aanduiding voor inhoud 2">
            <a:extLst>
              <a:ext uri="{FF2B5EF4-FFF2-40B4-BE49-F238E27FC236}">
                <a16:creationId xmlns:a16="http://schemas.microsoft.com/office/drawing/2014/main" id="{800C2984-0385-4CD7-9B56-E949DD1B7068}"/>
              </a:ext>
            </a:extLst>
          </p:cNvPr>
          <p:cNvSpPr>
            <a:spLocks noGrp="1"/>
          </p:cNvSpPr>
          <p:nvPr>
            <p:ph idx="1"/>
          </p:nvPr>
        </p:nvSpPr>
        <p:spPr>
          <a:xfrm>
            <a:off x="838200" y="1825624"/>
            <a:ext cx="10515600" cy="4853471"/>
          </a:xfrm>
        </p:spPr>
        <p:txBody>
          <a:bodyPr>
            <a:normAutofit lnSpcReduction="10000"/>
          </a:bodyPr>
          <a:lstStyle/>
          <a:p>
            <a:r>
              <a:rPr lang="nl-NL" dirty="0"/>
              <a:t>Een kracht kun je niet zien.</a:t>
            </a:r>
          </a:p>
          <a:p>
            <a:r>
              <a:rPr lang="nl-NL" dirty="0"/>
              <a:t>Om in een afbeelding de kracht te laten zien gebruiken we een vector.</a:t>
            </a:r>
          </a:p>
          <a:p>
            <a:r>
              <a:rPr lang="nl-NL" dirty="0"/>
              <a:t>De vector geeft de richting aan</a:t>
            </a:r>
          </a:p>
          <a:p>
            <a:r>
              <a:rPr lang="nl-NL" dirty="0"/>
              <a:t>Hoe groter de kracht hoe groter de vector</a:t>
            </a:r>
          </a:p>
          <a:p>
            <a:endParaRPr lang="nl-NL" dirty="0"/>
          </a:p>
          <a:p>
            <a:endParaRPr lang="nl-NL" dirty="0"/>
          </a:p>
          <a:p>
            <a:endParaRPr lang="nl-NL" dirty="0"/>
          </a:p>
          <a:p>
            <a:endParaRPr lang="nl-NL" dirty="0"/>
          </a:p>
          <a:p>
            <a:endParaRPr lang="nl-NL" sz="1000" dirty="0"/>
          </a:p>
          <a:p>
            <a:endParaRPr lang="nl-NL" sz="1000" dirty="0"/>
          </a:p>
          <a:p>
            <a:r>
              <a:rPr lang="nl-NL" sz="1000" dirty="0"/>
              <a:t>Een best moeilijk filmpje maar toch: </a:t>
            </a:r>
            <a:r>
              <a:rPr lang="nl-NL" dirty="0">
                <a:hlinkClick r:id="rId2"/>
              </a:rPr>
              <a:t>https://meneerwietsma.nl/krachten/krachten-tekenen/</a:t>
            </a:r>
            <a:endParaRPr lang="nl-NL" dirty="0"/>
          </a:p>
        </p:txBody>
      </p:sp>
      <p:pic>
        <p:nvPicPr>
          <p:cNvPr id="5" name="Afbeelding 4" descr="Afbeelding met water, zitten, groot, wit&#10;&#10;Automatisch gegenereerde beschrijving">
            <a:extLst>
              <a:ext uri="{FF2B5EF4-FFF2-40B4-BE49-F238E27FC236}">
                <a16:creationId xmlns:a16="http://schemas.microsoft.com/office/drawing/2014/main" id="{78A91E52-7486-4285-9EA9-61236B8EA45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96000" y="3263491"/>
            <a:ext cx="5271884" cy="2602993"/>
          </a:xfrm>
          <a:prstGeom prst="rect">
            <a:avLst/>
          </a:prstGeom>
        </p:spPr>
      </p:pic>
      <p:sp>
        <p:nvSpPr>
          <p:cNvPr id="7" name="Pijl: rechts 6">
            <a:extLst>
              <a:ext uri="{FF2B5EF4-FFF2-40B4-BE49-F238E27FC236}">
                <a16:creationId xmlns:a16="http://schemas.microsoft.com/office/drawing/2014/main" id="{0E8F5A43-D5D9-47FA-A1DB-3F10AA1356A8}"/>
              </a:ext>
            </a:extLst>
          </p:cNvPr>
          <p:cNvSpPr/>
          <p:nvPr/>
        </p:nvSpPr>
        <p:spPr>
          <a:xfrm>
            <a:off x="8766629" y="1407886"/>
            <a:ext cx="2452914" cy="7402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afbeelding, klok&#10;&#10;Automatisch gegenereerde beschrijving">
            <a:extLst>
              <a:ext uri="{FF2B5EF4-FFF2-40B4-BE49-F238E27FC236}">
                <a16:creationId xmlns:a16="http://schemas.microsoft.com/office/drawing/2014/main" id="{A91D78E6-DD80-4104-9E15-B959386D167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88458" y="3864237"/>
            <a:ext cx="1654628" cy="2002247"/>
          </a:xfrm>
          <a:prstGeom prst="rect">
            <a:avLst/>
          </a:prstGeom>
        </p:spPr>
      </p:pic>
    </p:spTree>
    <p:extLst>
      <p:ext uri="{BB962C8B-B14F-4D97-AF65-F5344CB8AC3E}">
        <p14:creationId xmlns:p14="http://schemas.microsoft.com/office/powerpoint/2010/main" val="2096255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2FB50775-C160-4C04-BA0B-B9D7DABBE4E0}"/>
              </a:ext>
            </a:extLst>
          </p:cNvPr>
          <p:cNvSpPr>
            <a:spLocks noGrp="1"/>
          </p:cNvSpPr>
          <p:nvPr>
            <p:ph type="title"/>
          </p:nvPr>
        </p:nvSpPr>
        <p:spPr>
          <a:xfrm>
            <a:off x="804998" y="798445"/>
            <a:ext cx="4803636" cy="1311664"/>
          </a:xfrm>
        </p:spPr>
        <p:txBody>
          <a:bodyPr>
            <a:normAutofit/>
          </a:bodyPr>
          <a:lstStyle/>
          <a:p>
            <a:r>
              <a:rPr lang="nl-NL">
                <a:solidFill>
                  <a:srgbClr val="000000"/>
                </a:solidFill>
              </a:rPr>
              <a:t>Kracht is een grootheid.</a:t>
            </a:r>
          </a:p>
        </p:txBody>
      </p:sp>
      <p:sp>
        <p:nvSpPr>
          <p:cNvPr id="3" name="Tijdelijke aanduiding voor inhoud 2">
            <a:extLst>
              <a:ext uri="{FF2B5EF4-FFF2-40B4-BE49-F238E27FC236}">
                <a16:creationId xmlns:a16="http://schemas.microsoft.com/office/drawing/2014/main" id="{3E12077A-9AF5-4D18-B71B-129B50C02182}"/>
              </a:ext>
            </a:extLst>
          </p:cNvPr>
          <p:cNvSpPr>
            <a:spLocks noGrp="1"/>
          </p:cNvSpPr>
          <p:nvPr>
            <p:ph idx="1"/>
          </p:nvPr>
        </p:nvSpPr>
        <p:spPr>
          <a:xfrm>
            <a:off x="804997" y="2272143"/>
            <a:ext cx="5291003" cy="3788830"/>
          </a:xfrm>
        </p:spPr>
        <p:txBody>
          <a:bodyPr anchor="ctr">
            <a:normAutofit/>
          </a:bodyPr>
          <a:lstStyle/>
          <a:p>
            <a:r>
              <a:rPr lang="nl-NL" sz="1700" dirty="0">
                <a:solidFill>
                  <a:srgbClr val="000000"/>
                </a:solidFill>
              </a:rPr>
              <a:t>Newton is de eenheid. Als we het over de grootte van kracht hebben dan hebben we het over hoeveel Newton (N) de kracht is. We meten in Newton. </a:t>
            </a:r>
          </a:p>
          <a:p>
            <a:endParaRPr lang="nl-NL" sz="1700" dirty="0">
              <a:solidFill>
                <a:srgbClr val="000000"/>
              </a:solidFill>
            </a:endParaRPr>
          </a:p>
          <a:p>
            <a:r>
              <a:rPr lang="nl-NL" sz="1700" dirty="0">
                <a:solidFill>
                  <a:srgbClr val="000000"/>
                </a:solidFill>
              </a:rPr>
              <a:t>Newton was een geleerde die heel veel onderzoek gedaan heeft naar krachten.</a:t>
            </a:r>
          </a:p>
          <a:p>
            <a:r>
              <a:rPr lang="nl-NL" sz="1700" dirty="0">
                <a:solidFill>
                  <a:srgbClr val="000000"/>
                </a:solidFill>
              </a:rPr>
              <a:t>Voor wie wat meer wil weten over Isaac Newton:</a:t>
            </a:r>
          </a:p>
          <a:p>
            <a:r>
              <a:rPr lang="nl-NL" sz="1700" dirty="0">
                <a:solidFill>
                  <a:srgbClr val="000000"/>
                </a:solidFill>
                <a:hlinkClick r:id="rId3"/>
              </a:rPr>
              <a:t>https://www.youtube.com/watch?v=1vTbtna25j8</a:t>
            </a:r>
            <a:r>
              <a:rPr lang="nl-NL" sz="1700" dirty="0">
                <a:solidFill>
                  <a:srgbClr val="000000"/>
                </a:solidFill>
              </a:rPr>
              <a:t> (Engels, wel grappig)</a:t>
            </a:r>
          </a:p>
          <a:p>
            <a:r>
              <a:rPr lang="nl-NL" sz="1700" dirty="0">
                <a:solidFill>
                  <a:srgbClr val="000000"/>
                </a:solidFill>
                <a:hlinkClick r:id="rId4"/>
              </a:rPr>
              <a:t>https://www.youtube.com/watch?v=ia5lRBA0Fnk</a:t>
            </a:r>
            <a:r>
              <a:rPr lang="nl-NL" sz="1700" dirty="0">
                <a:solidFill>
                  <a:srgbClr val="000000"/>
                </a:solidFill>
              </a:rPr>
              <a:t> (klokhuis)</a:t>
            </a:r>
          </a:p>
        </p:txBody>
      </p:sp>
      <p:sp>
        <p:nvSpPr>
          <p:cNvPr id="20"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descr="Afbeelding met persoon, kleding, vrouw, vasthouden&#10;&#10;Automatisch gegenereerde beschrijving">
            <a:extLst>
              <a:ext uri="{FF2B5EF4-FFF2-40B4-BE49-F238E27FC236}">
                <a16:creationId xmlns:a16="http://schemas.microsoft.com/office/drawing/2014/main" id="{86E8B842-0027-4B78-9539-9E6120E4644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3" b="16285"/>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6" name="Tekstvak 5">
            <a:extLst>
              <a:ext uri="{FF2B5EF4-FFF2-40B4-BE49-F238E27FC236}">
                <a16:creationId xmlns:a16="http://schemas.microsoft.com/office/drawing/2014/main" id="{9C9C6251-3AFB-4BBE-BA92-E10EDFFE704C}"/>
              </a:ext>
            </a:extLst>
          </p:cNvPr>
          <p:cNvSpPr txBox="1"/>
          <p:nvPr/>
        </p:nvSpPr>
        <p:spPr>
          <a:xfrm>
            <a:off x="9632982" y="6657945"/>
            <a:ext cx="2558713"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6" tooltip="https://en.wikipedia.org/wiki/Isaac_Newton">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nl-NL" sz="700">
              <a:solidFill>
                <a:srgbClr val="FFFFFF"/>
              </a:solidFill>
            </a:endParaRPr>
          </a:p>
        </p:txBody>
      </p:sp>
    </p:spTree>
    <p:extLst>
      <p:ext uri="{BB962C8B-B14F-4D97-AF65-F5344CB8AC3E}">
        <p14:creationId xmlns:p14="http://schemas.microsoft.com/office/powerpoint/2010/main" val="55493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CCE28-BA4A-49F9-8886-95267B6331A9}"/>
              </a:ext>
            </a:extLst>
          </p:cNvPr>
          <p:cNvSpPr>
            <a:spLocks noGrp="1"/>
          </p:cNvSpPr>
          <p:nvPr>
            <p:ph type="title"/>
          </p:nvPr>
        </p:nvSpPr>
        <p:spPr>
          <a:xfrm>
            <a:off x="4965430" y="629268"/>
            <a:ext cx="6586491" cy="1286160"/>
          </a:xfrm>
        </p:spPr>
        <p:txBody>
          <a:bodyPr anchor="b">
            <a:normAutofit/>
          </a:bodyPr>
          <a:lstStyle/>
          <a:p>
            <a:r>
              <a:rPr lang="nl-NL" dirty="0"/>
              <a:t>De 3 weten van Newton</a:t>
            </a:r>
          </a:p>
        </p:txBody>
      </p:sp>
      <p:sp>
        <p:nvSpPr>
          <p:cNvPr id="3" name="Tijdelijke aanduiding voor inhoud 2">
            <a:extLst>
              <a:ext uri="{FF2B5EF4-FFF2-40B4-BE49-F238E27FC236}">
                <a16:creationId xmlns:a16="http://schemas.microsoft.com/office/drawing/2014/main" id="{CD6C22A5-F2B4-46F0-A029-41DC731DE3DF}"/>
              </a:ext>
            </a:extLst>
          </p:cNvPr>
          <p:cNvSpPr>
            <a:spLocks noGrp="1"/>
          </p:cNvSpPr>
          <p:nvPr>
            <p:ph idx="1"/>
          </p:nvPr>
        </p:nvSpPr>
        <p:spPr>
          <a:xfrm>
            <a:off x="4965431" y="2438399"/>
            <a:ext cx="6586489" cy="4117139"/>
          </a:xfrm>
        </p:spPr>
        <p:txBody>
          <a:bodyPr>
            <a:normAutofit/>
          </a:bodyPr>
          <a:lstStyle/>
          <a:p>
            <a:r>
              <a:rPr lang="nl-NL" sz="1600" dirty="0"/>
              <a:t>Newton heeft 3 wetten geschreven.</a:t>
            </a:r>
          </a:p>
          <a:p>
            <a:pPr marL="0" indent="0">
              <a:buNone/>
            </a:pPr>
            <a:r>
              <a:rPr lang="nl-NL" sz="1600" dirty="0"/>
              <a:t>1. </a:t>
            </a:r>
            <a:r>
              <a:rPr lang="nl-NL" sz="1600" b="1" dirty="0"/>
              <a:t>Een voorwerp waarop geen resulterende kracht werkt, is in rust of beweegt zich rechtlijnig met constante snelheid voort.</a:t>
            </a:r>
            <a:endParaRPr lang="nl-NL" sz="1600" dirty="0"/>
          </a:p>
          <a:p>
            <a:pPr marL="0" indent="0">
              <a:buNone/>
            </a:pPr>
            <a:r>
              <a:rPr lang="nl-NL" sz="1600" dirty="0"/>
              <a:t>Dit betekent: Als op een voorwerp geen kracht wordt uitgeoefend veranderd er niets in snelheid of richting (of vorm).</a:t>
            </a:r>
          </a:p>
          <a:p>
            <a:pPr marL="0" indent="0">
              <a:buNone/>
            </a:pPr>
            <a:r>
              <a:rPr lang="nl-NL" sz="1600" dirty="0"/>
              <a:t>2. </a:t>
            </a:r>
            <a:r>
              <a:rPr lang="nl-NL" sz="1600" b="1" dirty="0"/>
              <a:t>De verandering van de snelheid is recht evenredig met de resulterende kracht en volgt de rechte lijn waarin de kracht werkt.</a:t>
            </a:r>
            <a:endParaRPr lang="nl-NL" sz="1600" dirty="0"/>
          </a:p>
          <a:p>
            <a:pPr marL="0" indent="0">
              <a:buNone/>
            </a:pPr>
            <a:r>
              <a:rPr lang="nl-NL" sz="1600" dirty="0"/>
              <a:t>Je kunt ook zeggen: Hoe groter de kracht die uitgeoefend wordt hoe groter de versnelling</a:t>
            </a:r>
          </a:p>
          <a:p>
            <a:pPr marL="0" indent="0">
              <a:buNone/>
            </a:pPr>
            <a:r>
              <a:rPr lang="nl-NL" sz="1600" dirty="0"/>
              <a:t>3. </a:t>
            </a:r>
            <a:r>
              <a:rPr lang="nl-NL" sz="1600" b="1" dirty="0"/>
              <a:t>Actie = reactie. </a:t>
            </a:r>
          </a:p>
          <a:p>
            <a:pPr marL="0" indent="0">
              <a:buNone/>
            </a:pPr>
            <a:r>
              <a:rPr lang="nl-NL" sz="1600" dirty="0"/>
              <a:t>Stel je hebt twee voorwerpen. Als het ene voorwerp kracht uitoefent op de ander, zal het andere voorwerp een even grote kracht uitoefenen op dat ene voorwerp.</a:t>
            </a:r>
          </a:p>
          <a:p>
            <a:pPr marL="0" indent="0" algn="ctr">
              <a:buNone/>
            </a:pPr>
            <a:r>
              <a:rPr lang="nl-NL" sz="1600" dirty="0"/>
              <a:t>Uitleg op de volgende dia’s</a:t>
            </a:r>
          </a:p>
          <a:p>
            <a:pPr marL="0" indent="0">
              <a:buNone/>
            </a:pPr>
            <a:endParaRPr lang="nl-NL" sz="1600" b="1" dirty="0"/>
          </a:p>
        </p:txBody>
      </p:sp>
      <p:pic>
        <p:nvPicPr>
          <p:cNvPr id="4" name="Afbeelding 3" descr="Afbeelding met persoon, kleding, vrouw, vasthouden&#10;&#10;Automatisch gegenereerde beschrijving">
            <a:extLst>
              <a:ext uri="{FF2B5EF4-FFF2-40B4-BE49-F238E27FC236}">
                <a16:creationId xmlns:a16="http://schemas.microsoft.com/office/drawing/2014/main" id="{E6A42545-FE64-464E-B138-83CE7264269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088"/>
          <a:stretch/>
        </p:blipFill>
        <p:spPr>
          <a:xfrm>
            <a:off x="20" y="10"/>
            <a:ext cx="4635571" cy="6857990"/>
          </a:xfrm>
          <a:prstGeom prst="rect">
            <a:avLst/>
          </a:prstGeom>
          <a:effectLst/>
        </p:spPr>
      </p:pic>
      <p:cxnSp>
        <p:nvCxnSpPr>
          <p:cNvPr id="19"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18E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91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actieve praatplaat Ruimte • Juf Maike - tips voor de ontwikkeling">
            <a:extLst>
              <a:ext uri="{FF2B5EF4-FFF2-40B4-BE49-F238E27FC236}">
                <a16:creationId xmlns:a16="http://schemas.microsoft.com/office/drawing/2014/main" id="{1EFA8F71-55B0-4EB3-B75B-6BF6EFF271D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90500" y="0"/>
            <a:ext cx="11811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E722E00-4350-4935-9E02-52D86B051622}"/>
              </a:ext>
            </a:extLst>
          </p:cNvPr>
          <p:cNvSpPr>
            <a:spLocks noGrp="1"/>
          </p:cNvSpPr>
          <p:nvPr>
            <p:ph idx="1"/>
          </p:nvPr>
        </p:nvSpPr>
        <p:spPr>
          <a:xfrm>
            <a:off x="838200" y="2623931"/>
            <a:ext cx="10515600" cy="3697356"/>
          </a:xfrm>
        </p:spPr>
        <p:txBody>
          <a:bodyPr>
            <a:normAutofit fontScale="77500" lnSpcReduction="20000"/>
          </a:bodyPr>
          <a:lstStyle/>
          <a:p>
            <a:r>
              <a:rPr lang="nl-NL" dirty="0"/>
              <a:t>Newton beweert dus dat als er geen kracht op wordt uitgeoefend dan blijft het voorwerp de hele tijd met dezelfde snelheid in dezelfde richting bewegen. </a:t>
            </a:r>
          </a:p>
          <a:p>
            <a:pPr marL="0" indent="0">
              <a:buNone/>
            </a:pPr>
            <a:endParaRPr lang="nl-NL" dirty="0"/>
          </a:p>
          <a:p>
            <a:pPr marL="0" indent="0">
              <a:buNone/>
            </a:pPr>
            <a:r>
              <a:rPr lang="nl-NL" dirty="0"/>
              <a:t>Hoe zit dat dan als ik tegen een knikker stoot? Hij begint te rollen maar stopt vanzelf weer. Hij blijft dus niet bewegen met dezelfde snelheid. </a:t>
            </a:r>
          </a:p>
          <a:p>
            <a:pPr marL="0" indent="0">
              <a:buNone/>
            </a:pPr>
            <a:r>
              <a:rPr lang="nl-NL" dirty="0"/>
              <a:t>Dat komt omdat er op aarde meer krachten zijn dan alleen die stootkracht tegen de knikker. De knikker ondervindt ook zwaartekracht. En wrijvingskracht. Er worden dus meerdere krachten op de knikker uitgeoefend. De sterkste wint.</a:t>
            </a:r>
          </a:p>
          <a:p>
            <a:pPr marL="0" indent="0">
              <a:buNone/>
            </a:pPr>
            <a:r>
              <a:rPr lang="nl-NL" dirty="0"/>
              <a:t>Als we hetzelfde proefje doen in de ruimte wordt het anders. Daar is geen zwaartekracht </a:t>
            </a:r>
            <a:r>
              <a:rPr lang="nl-NL" sz="2100" dirty="0"/>
              <a:t>(als je ver genoeg van de planeten af bent) </a:t>
            </a:r>
            <a:r>
              <a:rPr lang="nl-NL" dirty="0"/>
              <a:t>of wrijving </a:t>
            </a:r>
            <a:r>
              <a:rPr lang="nl-NL" sz="2100" dirty="0"/>
              <a:t>(want het is daar luchtledig). </a:t>
            </a:r>
            <a:r>
              <a:rPr lang="nl-NL" dirty="0"/>
              <a:t>Als ik daar een knikker een stootje zou geven </a:t>
            </a:r>
            <a:r>
              <a:rPr lang="nl-NL" sz="2100" dirty="0"/>
              <a:t>(als dat al zou kunnen) </a:t>
            </a:r>
            <a:r>
              <a:rPr lang="nl-NL" dirty="0"/>
              <a:t>dan blijft die knikker in een constante snelheid in steeds dezelfde richting bewegen. </a:t>
            </a:r>
          </a:p>
          <a:p>
            <a:pPr marL="0" indent="0" algn="ctr">
              <a:buNone/>
            </a:pPr>
            <a:r>
              <a:rPr lang="nl-NL" sz="1400" dirty="0"/>
              <a:t>(Maar goed dat een astronaut vast zit als hij een ruimtewandeling gaat maken. Als hij eenmaal wegzweeft komt hij </a:t>
            </a:r>
            <a:r>
              <a:rPr lang="nl-NL" sz="1400" dirty="0" err="1"/>
              <a:t>nooooooooooooooit</a:t>
            </a:r>
            <a:r>
              <a:rPr lang="nl-NL" sz="1400" dirty="0"/>
              <a:t> meer terug.)</a:t>
            </a:r>
          </a:p>
        </p:txBody>
      </p:sp>
      <p:sp>
        <p:nvSpPr>
          <p:cNvPr id="2" name="Titel 1">
            <a:extLst>
              <a:ext uri="{FF2B5EF4-FFF2-40B4-BE49-F238E27FC236}">
                <a16:creationId xmlns:a16="http://schemas.microsoft.com/office/drawing/2014/main" id="{93B7C501-87AE-43BF-9AA6-89E69EDBD624}"/>
              </a:ext>
            </a:extLst>
          </p:cNvPr>
          <p:cNvSpPr>
            <a:spLocks noGrp="1"/>
          </p:cNvSpPr>
          <p:nvPr>
            <p:ph type="title"/>
          </p:nvPr>
        </p:nvSpPr>
        <p:spPr>
          <a:xfrm>
            <a:off x="838200" y="365125"/>
            <a:ext cx="10515600" cy="2258805"/>
          </a:xfrm>
        </p:spPr>
        <p:txBody>
          <a:bodyPr>
            <a:noAutofit/>
          </a:bodyPr>
          <a:lstStyle/>
          <a:p>
            <a:pPr algn="ctr"/>
            <a:r>
              <a:rPr lang="nl-NL" sz="3600" b="1" dirty="0"/>
              <a:t>Eerste wet van Newton: </a:t>
            </a:r>
            <a:br>
              <a:rPr lang="nl-NL" sz="2000" dirty="0"/>
            </a:br>
            <a:br>
              <a:rPr lang="nl-NL" sz="2000" dirty="0"/>
            </a:br>
            <a:r>
              <a:rPr lang="nl-NL" sz="2000" b="1" dirty="0"/>
              <a:t>Een voorwerp waarop geen resulterende kracht werkt, is in rust of beweegt zich rechtlijnig met constante snelheid voort.</a:t>
            </a:r>
            <a:br>
              <a:rPr lang="nl-NL" sz="2000" dirty="0"/>
            </a:br>
            <a:br>
              <a:rPr lang="nl-NL" sz="2000" dirty="0"/>
            </a:br>
            <a:endParaRPr lang="nl-NL" sz="2000" dirty="0"/>
          </a:p>
        </p:txBody>
      </p:sp>
    </p:spTree>
    <p:extLst>
      <p:ext uri="{BB962C8B-B14F-4D97-AF65-F5344CB8AC3E}">
        <p14:creationId xmlns:p14="http://schemas.microsoft.com/office/powerpoint/2010/main" val="450801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7583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C71A39B-D409-4B63-89D6-9FCEAD03D780}"/>
              </a:ext>
            </a:extLst>
          </p:cNvPr>
          <p:cNvSpPr>
            <a:spLocks noGrp="1"/>
          </p:cNvSpPr>
          <p:nvPr>
            <p:ph type="title"/>
          </p:nvPr>
        </p:nvSpPr>
        <p:spPr>
          <a:xfrm>
            <a:off x="524256" y="4767072"/>
            <a:ext cx="6594189" cy="1625210"/>
          </a:xfrm>
        </p:spPr>
        <p:txBody>
          <a:bodyPr>
            <a:normAutofit/>
          </a:bodyPr>
          <a:lstStyle/>
          <a:p>
            <a:pPr algn="r"/>
            <a:r>
              <a:rPr lang="nl-NL" sz="3600" b="1" dirty="0">
                <a:solidFill>
                  <a:srgbClr val="FFFFFF"/>
                </a:solidFill>
              </a:rPr>
              <a:t>Tweede wet van Newton</a:t>
            </a:r>
            <a:br>
              <a:rPr lang="nl-NL" sz="1800" dirty="0">
                <a:solidFill>
                  <a:srgbClr val="FFFFFF"/>
                </a:solidFill>
              </a:rPr>
            </a:br>
            <a:br>
              <a:rPr lang="nl-NL" sz="1800" dirty="0">
                <a:solidFill>
                  <a:srgbClr val="FFFFFF"/>
                </a:solidFill>
              </a:rPr>
            </a:br>
            <a:r>
              <a:rPr lang="nl-NL" sz="1800" b="1" dirty="0">
                <a:solidFill>
                  <a:srgbClr val="FFFFFF"/>
                </a:solidFill>
              </a:rPr>
              <a:t>De verandering van de snelheid is recht evenredig met de resulterende kracht en volgt de rechte lijn waarin de kracht werkt.</a:t>
            </a:r>
            <a:br>
              <a:rPr lang="nl-NL" sz="1800" dirty="0">
                <a:solidFill>
                  <a:srgbClr val="FFFFFF"/>
                </a:solidFill>
              </a:rPr>
            </a:br>
            <a:endParaRPr lang="nl-NL" sz="1800" dirty="0">
              <a:solidFill>
                <a:srgbClr val="FFFFFF"/>
              </a:solidFill>
            </a:endParaRPr>
          </a:p>
        </p:txBody>
      </p:sp>
      <p:pic>
        <p:nvPicPr>
          <p:cNvPr id="5" name="Afbeelding 4" descr="Afbeelding met gras, persoon, buiten, sport&#10;&#10;Automatisch gegenereerde beschrijving">
            <a:extLst>
              <a:ext uri="{FF2B5EF4-FFF2-40B4-BE49-F238E27FC236}">
                <a16:creationId xmlns:a16="http://schemas.microsoft.com/office/drawing/2014/main" id="{E96829D9-51F9-4165-9E98-80036B26809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54" r="-1" b="9889"/>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331093E4-7CEF-4FA1-8EE3-DDEDBF197655}"/>
              </a:ext>
            </a:extLst>
          </p:cNvPr>
          <p:cNvSpPr>
            <a:spLocks noGrp="1"/>
          </p:cNvSpPr>
          <p:nvPr>
            <p:ph idx="1"/>
          </p:nvPr>
        </p:nvSpPr>
        <p:spPr>
          <a:xfrm>
            <a:off x="8029319" y="917725"/>
            <a:ext cx="3424739" cy="4852362"/>
          </a:xfrm>
        </p:spPr>
        <p:txBody>
          <a:bodyPr anchor="ctr">
            <a:normAutofit/>
          </a:bodyPr>
          <a:lstStyle/>
          <a:p>
            <a:pPr marL="0" indent="0">
              <a:buNone/>
            </a:pPr>
            <a:r>
              <a:rPr lang="nl-NL" sz="1700" dirty="0">
                <a:solidFill>
                  <a:srgbClr val="FFFFFF"/>
                </a:solidFill>
              </a:rPr>
              <a:t>Newton beweert dus dat de grootte van de kracht op een voorwerp de snelheid van het voorwerp bepaalt. </a:t>
            </a:r>
            <a:r>
              <a:rPr lang="nl-NL" sz="1700" b="1" dirty="0">
                <a:solidFill>
                  <a:srgbClr val="FFFFFF"/>
                </a:solidFill>
              </a:rPr>
              <a:t>Hoe meer kracht er op het voorwerp komt hoe sneller het voorwerp gaat bewegen.</a:t>
            </a:r>
          </a:p>
          <a:p>
            <a:pPr marL="0" indent="0">
              <a:buNone/>
            </a:pPr>
            <a:r>
              <a:rPr lang="nl-NL" sz="1700" dirty="0">
                <a:solidFill>
                  <a:srgbClr val="FFFFFF"/>
                </a:solidFill>
              </a:rPr>
              <a:t>En Newton zegt ook dat de richting van de beweging van het voorwerp bepaald wordt door de richting van de kracht.</a:t>
            </a:r>
          </a:p>
          <a:p>
            <a:pPr marL="0" indent="0">
              <a:buNone/>
            </a:pPr>
            <a:endParaRPr lang="nl-NL" sz="1700" dirty="0">
              <a:solidFill>
                <a:srgbClr val="FFFFFF"/>
              </a:solidFill>
            </a:endParaRPr>
          </a:p>
          <a:p>
            <a:pPr marL="0" indent="0">
              <a:buNone/>
            </a:pPr>
            <a:r>
              <a:rPr lang="nl-NL" sz="1700" dirty="0">
                <a:solidFill>
                  <a:srgbClr val="FFFFFF"/>
                </a:solidFill>
              </a:rPr>
              <a:t>Ik vind deze wet vrij logisch. Hoe harder je tegen een bal trapt hoe harder de bal gaat. En als ik rechts tegen de bal schop (dus van rechts naar links trap) gaat de bal natuurlijk naar links.</a:t>
            </a:r>
          </a:p>
        </p:txBody>
      </p:sp>
    </p:spTree>
    <p:extLst>
      <p:ext uri="{BB962C8B-B14F-4D97-AF65-F5344CB8AC3E}">
        <p14:creationId xmlns:p14="http://schemas.microsoft.com/office/powerpoint/2010/main" val="2011565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30D9E45-4BDC-4F70-8D66-0F88CC2399BB}"/>
              </a:ext>
            </a:extLst>
          </p:cNvPr>
          <p:cNvSpPr>
            <a:spLocks noGrp="1"/>
          </p:cNvSpPr>
          <p:nvPr>
            <p:ph type="title"/>
          </p:nvPr>
        </p:nvSpPr>
        <p:spPr>
          <a:xfrm>
            <a:off x="821516" y="640263"/>
            <a:ext cx="6057586" cy="1344975"/>
          </a:xfrm>
        </p:spPr>
        <p:txBody>
          <a:bodyPr>
            <a:normAutofit/>
          </a:bodyPr>
          <a:lstStyle/>
          <a:p>
            <a:r>
              <a:rPr lang="nl-NL" sz="1300" dirty="0"/>
              <a:t>Derde wet van Newton</a:t>
            </a:r>
            <a:br>
              <a:rPr lang="nl-NL" sz="1300" dirty="0"/>
            </a:br>
            <a:br>
              <a:rPr lang="nl-NL" sz="1300" dirty="0"/>
            </a:br>
            <a:r>
              <a:rPr lang="nl-NL" sz="1300" b="1" dirty="0"/>
              <a:t>Actie = reactie. </a:t>
            </a:r>
            <a:br>
              <a:rPr lang="nl-NL" sz="1300" b="1" dirty="0"/>
            </a:br>
            <a:r>
              <a:rPr lang="nl-NL" sz="1300" b="1" dirty="0"/>
              <a:t>De ene kracht roept een  tegengestelde kracht op. </a:t>
            </a:r>
            <a:br>
              <a:rPr lang="nl-NL" sz="1300" b="1" dirty="0"/>
            </a:br>
            <a:r>
              <a:rPr lang="nl-NL" sz="1300" b="1" dirty="0"/>
              <a:t>Ze duwen net zo lang tegen elkaar tot de krachten precies  even groot zijn. </a:t>
            </a:r>
            <a:br>
              <a:rPr lang="nl-NL" sz="1300" b="1" dirty="0"/>
            </a:br>
            <a:r>
              <a:rPr lang="nl-NL" sz="1300" b="1" dirty="0"/>
              <a:t>Dan pas is er rust.</a:t>
            </a:r>
            <a:br>
              <a:rPr lang="nl-NL" sz="1300" b="1" dirty="0"/>
            </a:br>
            <a:endParaRPr lang="nl-NL" sz="1300" dirty="0"/>
          </a:p>
        </p:txBody>
      </p:sp>
      <p:sp>
        <p:nvSpPr>
          <p:cNvPr id="3" name="Tijdelijke aanduiding voor inhoud 2">
            <a:extLst>
              <a:ext uri="{FF2B5EF4-FFF2-40B4-BE49-F238E27FC236}">
                <a16:creationId xmlns:a16="http://schemas.microsoft.com/office/drawing/2014/main" id="{8ECEF3B3-1A93-41E3-9D86-BC9DD4FB1E5E}"/>
              </a:ext>
            </a:extLst>
          </p:cNvPr>
          <p:cNvSpPr>
            <a:spLocks noGrp="1"/>
          </p:cNvSpPr>
          <p:nvPr>
            <p:ph idx="1"/>
          </p:nvPr>
        </p:nvSpPr>
        <p:spPr>
          <a:xfrm>
            <a:off x="821515" y="2121762"/>
            <a:ext cx="6204984" cy="3626917"/>
          </a:xfrm>
        </p:spPr>
        <p:txBody>
          <a:bodyPr>
            <a:normAutofit/>
          </a:bodyPr>
          <a:lstStyle/>
          <a:p>
            <a:pPr marL="0" indent="0">
              <a:buNone/>
            </a:pPr>
            <a:r>
              <a:rPr lang="nl-NL" sz="1700"/>
              <a:t>Newton beweert dus dat als er een kracht wordt uitgeoefend op een voorwerp het voorwerp met dezelfde kracht terugduwt.</a:t>
            </a:r>
          </a:p>
          <a:p>
            <a:pPr marL="0" indent="0">
              <a:buNone/>
            </a:pPr>
            <a:endParaRPr lang="nl-NL" sz="1700"/>
          </a:p>
          <a:p>
            <a:pPr marL="0" indent="0">
              <a:buNone/>
            </a:pPr>
            <a:r>
              <a:rPr lang="nl-NL" sz="1700"/>
              <a:t>Kijk er ligt een schaar op tafel. Die schaar wordt door de aantrekkingskracht van de aarde (zwaartekracht) naar beneden getrokken. De schaar wil dus naar beneden en duwt op de tafel. Het liefst er dwars doorheen. De tafel vindt dat niet goed en duwt terug. De kracht van de tafel is precies even groot als de zwaartekracht. </a:t>
            </a:r>
          </a:p>
          <a:p>
            <a:pPr marL="0" indent="0">
              <a:buNone/>
            </a:pPr>
            <a:r>
              <a:rPr lang="nl-NL" sz="1700"/>
              <a:t>Als de kracht van de tafel groter was zou de schaar omhoog gaan.</a:t>
            </a:r>
          </a:p>
          <a:p>
            <a:pPr marL="0" indent="0">
              <a:buNone/>
            </a:pPr>
            <a:r>
              <a:rPr lang="nl-NL" sz="1700"/>
              <a:t>Als de zwaartekracht groter zou zijn zou de schaar door de tafel zakken.</a:t>
            </a:r>
          </a:p>
          <a:p>
            <a:pPr marL="0" indent="0">
              <a:buNone/>
            </a:pPr>
            <a:endParaRPr lang="nl-NL" sz="1700"/>
          </a:p>
        </p:txBody>
      </p:sp>
      <p:pic>
        <p:nvPicPr>
          <p:cNvPr id="8" name="Afbeelding 7" descr="Afbeelding met sport, buiten, persoon, weg&#10;&#10;Automatisch gegenereerde beschrijving">
            <a:extLst>
              <a:ext uri="{FF2B5EF4-FFF2-40B4-BE49-F238E27FC236}">
                <a16:creationId xmlns:a16="http://schemas.microsoft.com/office/drawing/2014/main" id="{96B10E24-734A-427F-99C9-35E531BE7F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34252" y="306909"/>
            <a:ext cx="1833006" cy="2852928"/>
          </a:xfrm>
          <a:prstGeom prst="rect">
            <a:avLst/>
          </a:prstGeom>
        </p:spPr>
      </p:pic>
      <p:pic>
        <p:nvPicPr>
          <p:cNvPr id="5" name="Afbeelding 4" descr="Afbeelding met schaar, binnen, paar, tafel&#10;&#10;Automatisch gegenereerde beschrijving">
            <a:extLst>
              <a:ext uri="{FF2B5EF4-FFF2-40B4-BE49-F238E27FC236}">
                <a16:creationId xmlns:a16="http://schemas.microsoft.com/office/drawing/2014/main" id="{8F094CF4-D64D-4048-A3D1-81094E311ED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48804" y="3364992"/>
            <a:ext cx="3803904" cy="2852928"/>
          </a:xfrm>
          <a:prstGeom prst="rect">
            <a:avLst/>
          </a:prstGeom>
        </p:spPr>
      </p:pic>
    </p:spTree>
    <p:extLst>
      <p:ext uri="{BB962C8B-B14F-4D97-AF65-F5344CB8AC3E}">
        <p14:creationId xmlns:p14="http://schemas.microsoft.com/office/powerpoint/2010/main" val="1493378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231B8-8AE0-4412-B15E-0EB95E0EA545}"/>
              </a:ext>
            </a:extLst>
          </p:cNvPr>
          <p:cNvSpPr>
            <a:spLocks noGrp="1"/>
          </p:cNvSpPr>
          <p:nvPr>
            <p:ph type="title"/>
          </p:nvPr>
        </p:nvSpPr>
        <p:spPr>
          <a:xfrm>
            <a:off x="172278" y="365125"/>
            <a:ext cx="12019721" cy="2345635"/>
          </a:xfrm>
        </p:spPr>
        <p:txBody>
          <a:bodyPr>
            <a:normAutofit fontScale="90000"/>
          </a:bodyPr>
          <a:lstStyle/>
          <a:p>
            <a:r>
              <a:rPr lang="nl-NL" sz="2800" b="1" dirty="0"/>
              <a:t>Bronnen over Kracht:</a:t>
            </a:r>
            <a:br>
              <a:rPr lang="nl-NL" sz="2800" b="1" dirty="0"/>
            </a:br>
            <a:br>
              <a:rPr lang="nl-NL" sz="2000" dirty="0"/>
            </a:br>
            <a:r>
              <a:rPr lang="nl-NL" sz="2000" dirty="0">
                <a:hlinkClick r:id="rId2"/>
              </a:rPr>
              <a:t>https://wikikids.nl/Kracht</a:t>
            </a:r>
            <a:r>
              <a:rPr lang="nl-NL" sz="2000" dirty="0"/>
              <a:t>                                                           </a:t>
            </a:r>
            <a:r>
              <a:rPr lang="nl-NL" sz="2000" dirty="0">
                <a:hlinkClick r:id="rId3"/>
              </a:rPr>
              <a:t>https://wikikids.nl/Drukkracht</a:t>
            </a:r>
            <a:br>
              <a:rPr lang="nl-NL" sz="2000" dirty="0"/>
            </a:br>
            <a:br>
              <a:rPr lang="nl-NL" sz="2000" dirty="0"/>
            </a:br>
            <a:r>
              <a:rPr lang="nl-NL" sz="2000" dirty="0">
                <a:hlinkClick r:id="rId4"/>
              </a:rPr>
              <a:t>https://wikikids.nl/Zwaartekracht</a:t>
            </a:r>
            <a:r>
              <a:rPr lang="nl-NL" sz="2000" dirty="0"/>
              <a:t>                                             </a:t>
            </a:r>
            <a:r>
              <a:rPr lang="nl-NL" sz="2000" dirty="0">
                <a:hlinkClick r:id="rId5"/>
              </a:rPr>
              <a:t>https://wikikids.nl/Magneet</a:t>
            </a:r>
            <a:br>
              <a:rPr lang="nl-NL" sz="2000" dirty="0"/>
            </a:br>
            <a:br>
              <a:rPr lang="nl-NL" sz="2000" dirty="0"/>
            </a:br>
            <a:r>
              <a:rPr lang="nl-NL" sz="2000" dirty="0">
                <a:hlinkClick r:id="rId6"/>
              </a:rPr>
              <a:t>https://wikikids.nl/Mechanica</a:t>
            </a:r>
            <a:r>
              <a:rPr lang="nl-NL" sz="2000" dirty="0"/>
              <a:t>                                                   </a:t>
            </a:r>
            <a:r>
              <a:rPr lang="nl-NL" sz="2000" dirty="0">
                <a:hlinkClick r:id="rId7"/>
              </a:rPr>
              <a:t>https://maken.wikiwijs.nl/111479/Soorten_krachten#!page-3720044</a:t>
            </a:r>
            <a:br>
              <a:rPr lang="nl-NL" sz="2000" dirty="0"/>
            </a:br>
            <a:br>
              <a:rPr lang="nl-NL" sz="2000" dirty="0"/>
            </a:br>
            <a:r>
              <a:rPr lang="nl-NL" sz="2000" dirty="0">
                <a:hlinkClick r:id="rId8"/>
              </a:rPr>
              <a:t>https://maken.wikiwijs.nl/bestanden/663924/KRACHTEN.pdf</a:t>
            </a:r>
            <a:r>
              <a:rPr lang="nl-NL" sz="2000" dirty="0"/>
              <a:t>    </a:t>
            </a:r>
            <a:r>
              <a:rPr lang="nl-NL" sz="2000" dirty="0">
                <a:hlinkClick r:id="rId9"/>
              </a:rPr>
              <a:t>https://nl.wikibooks.org/wiki/Wikijunior:Natuurkunde/Krachten</a:t>
            </a:r>
            <a:br>
              <a:rPr lang="nl-NL" sz="2000" dirty="0"/>
            </a:br>
            <a:br>
              <a:rPr lang="nl-NL" sz="2000" dirty="0"/>
            </a:br>
            <a:endParaRPr lang="nl-NL" sz="2000" dirty="0"/>
          </a:p>
        </p:txBody>
      </p:sp>
      <p:sp>
        <p:nvSpPr>
          <p:cNvPr id="3" name="Tijdelijke aanduiding voor inhoud 2">
            <a:extLst>
              <a:ext uri="{FF2B5EF4-FFF2-40B4-BE49-F238E27FC236}">
                <a16:creationId xmlns:a16="http://schemas.microsoft.com/office/drawing/2014/main" id="{EAC163CB-7005-4166-8535-E970CC3A4A1A}"/>
              </a:ext>
            </a:extLst>
          </p:cNvPr>
          <p:cNvSpPr>
            <a:spLocks noGrp="1"/>
          </p:cNvSpPr>
          <p:nvPr>
            <p:ph idx="1"/>
          </p:nvPr>
        </p:nvSpPr>
        <p:spPr>
          <a:xfrm>
            <a:off x="626165" y="3326295"/>
            <a:ext cx="10515600" cy="2345635"/>
          </a:xfrm>
        </p:spPr>
        <p:txBody>
          <a:bodyPr>
            <a:normAutofit fontScale="62500" lnSpcReduction="20000"/>
          </a:bodyPr>
          <a:lstStyle/>
          <a:p>
            <a:r>
              <a:rPr lang="nl-NL" dirty="0"/>
              <a:t>Bronnen over de wetten van Newton:</a:t>
            </a:r>
          </a:p>
          <a:p>
            <a:r>
              <a:rPr lang="nl-NL" dirty="0">
                <a:hlinkClick r:id="rId10"/>
              </a:rPr>
              <a:t>https://wikikids.nl/Wetten_van_Newton</a:t>
            </a:r>
            <a:endParaRPr lang="nl-NL" dirty="0"/>
          </a:p>
          <a:p>
            <a:endParaRPr lang="nl-NL" dirty="0"/>
          </a:p>
          <a:p>
            <a:r>
              <a:rPr lang="nl-NL" dirty="0">
                <a:hlinkClick r:id="rId11"/>
              </a:rPr>
              <a:t>https://natuurkundeuitgelegd.nl/videolessen.php?video=wettenvannewton</a:t>
            </a:r>
            <a:r>
              <a:rPr lang="nl-NL" dirty="0"/>
              <a:t>  (misschien een beetje moeilijk)</a:t>
            </a:r>
          </a:p>
          <a:p>
            <a:endParaRPr lang="nl-NL" dirty="0"/>
          </a:p>
          <a:p>
            <a:r>
              <a:rPr lang="nl-NL" dirty="0">
                <a:hlinkClick r:id="rId12"/>
              </a:rPr>
              <a:t>https://schooltv.nl/files/Infoblok/Voortgezet_onderwijs/Natuur_en_Scheikunde/D_EW_wetten_van_newton.pdf</a:t>
            </a:r>
            <a:r>
              <a:rPr lang="nl-NL" dirty="0"/>
              <a:t> (lesbrief van </a:t>
            </a:r>
            <a:r>
              <a:rPr lang="nl-NL" dirty="0" err="1"/>
              <a:t>schooltv</a:t>
            </a:r>
            <a:r>
              <a:rPr lang="nl-NL" dirty="0"/>
              <a:t>)</a:t>
            </a:r>
          </a:p>
        </p:txBody>
      </p:sp>
    </p:spTree>
    <p:extLst>
      <p:ext uri="{BB962C8B-B14F-4D97-AF65-F5344CB8AC3E}">
        <p14:creationId xmlns:p14="http://schemas.microsoft.com/office/powerpoint/2010/main" val="2941036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69C22775-DB25-4B1A-AAA0-A2449DB60C24}"/>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46" y="0"/>
            <a:ext cx="11000936" cy="6673362"/>
          </a:xfrm>
          <a:prstGeom prst="rect">
            <a:avLst/>
          </a:prstGeom>
        </p:spPr>
      </p:pic>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p:txBody>
          <a:bodyPr>
            <a:normAutofit/>
          </a:bodyPr>
          <a:lstStyle/>
          <a:p>
            <a:r>
              <a:rPr lang="nl-NL" sz="8800" b="1" u="sng" dirty="0">
                <a:latin typeface="Arial Black" panose="020B0A04020102020204" pitchFamily="34" charset="0"/>
              </a:rPr>
              <a:t>Kracht</a:t>
            </a:r>
          </a:p>
        </p:txBody>
      </p:sp>
      <p:sp>
        <p:nvSpPr>
          <p:cNvPr id="6" name="Titel 1">
            <a:extLst>
              <a:ext uri="{FF2B5EF4-FFF2-40B4-BE49-F238E27FC236}">
                <a16:creationId xmlns:a16="http://schemas.microsoft.com/office/drawing/2014/main" id="{9A1B5B02-B8F0-4C0E-87F5-54F2CB316952}"/>
              </a:ext>
            </a:extLst>
          </p:cNvPr>
          <p:cNvSpPr txBox="1">
            <a:spLocks/>
          </p:cNvSpPr>
          <p:nvPr/>
        </p:nvSpPr>
        <p:spPr>
          <a:xfrm>
            <a:off x="682282" y="3755439"/>
            <a:ext cx="10515600" cy="212485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t>Kijk eerst maar eens naar dit filmpje:</a:t>
            </a:r>
          </a:p>
          <a:p>
            <a:r>
              <a:rPr lang="nl-NL" sz="4700" dirty="0">
                <a:hlinkClick r:id="rId4"/>
              </a:rPr>
              <a:t>https://www.youtube.com/watch?v=jlIV59ASJ5c</a:t>
            </a:r>
            <a:endParaRPr lang="nl-NL" sz="4700" dirty="0"/>
          </a:p>
          <a:p>
            <a:endParaRPr lang="nl-NL" dirty="0"/>
          </a:p>
        </p:txBody>
      </p:sp>
    </p:spTree>
    <p:extLst>
      <p:ext uri="{BB962C8B-B14F-4D97-AF65-F5344CB8AC3E}">
        <p14:creationId xmlns:p14="http://schemas.microsoft.com/office/powerpoint/2010/main" val="302012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blauw, water, klein, zitten&#10;&#10;Automatisch gegenereerde beschrijving">
            <a:extLst>
              <a:ext uri="{FF2B5EF4-FFF2-40B4-BE49-F238E27FC236}">
                <a16:creationId xmlns:a16="http://schemas.microsoft.com/office/drawing/2014/main" id="{75830436-CA51-41EE-B237-93611BEF780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50" r="23585" b="7740"/>
          <a:stretch/>
        </p:blipFill>
        <p:spPr>
          <a:xfrm>
            <a:off x="3523488" y="10"/>
            <a:ext cx="8668512" cy="6857990"/>
          </a:xfrm>
          <a:prstGeom prst="rect">
            <a:avLst/>
          </a:prstGeom>
        </p:spPr>
      </p:pic>
      <p:sp>
        <p:nvSpPr>
          <p:cNvPr id="66" name="Rectangle 6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1800" b="1" u="sng"/>
              <a:t>Kracht</a:t>
            </a:r>
            <a:br>
              <a:rPr lang="en-US" sz="1800" b="1" u="sng"/>
            </a:br>
            <a:br>
              <a:rPr lang="en-US" sz="1800" b="1" u="sng"/>
            </a:br>
            <a:r>
              <a:rPr lang="en-US" sz="1800"/>
              <a:t>Wat hebben we net gezien?</a:t>
            </a:r>
            <a:br>
              <a:rPr lang="en-US" sz="1800"/>
            </a:br>
            <a:endParaRPr lang="en-US" sz="1800" b="1" u="sng"/>
          </a:p>
        </p:txBody>
      </p:sp>
      <p:sp>
        <p:nvSpPr>
          <p:cNvPr id="68" name="Rectangle 6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0" name="Rectangle 6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33FE002F-89A8-42B5-A6AC-6EEAD232F658}"/>
              </a:ext>
            </a:extLst>
          </p:cNvPr>
          <p:cNvSpPr txBox="1"/>
          <p:nvPr/>
        </p:nvSpPr>
        <p:spPr>
          <a:xfrm>
            <a:off x="371094" y="2718054"/>
            <a:ext cx="6381398"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Je </a:t>
            </a:r>
            <a:r>
              <a:rPr lang="en-US" sz="2000" b="1" dirty="0" err="1"/>
              <a:t>kan</a:t>
            </a:r>
            <a:r>
              <a:rPr lang="en-US" sz="2000" b="1" dirty="0"/>
              <a:t> </a:t>
            </a:r>
            <a:r>
              <a:rPr lang="en-US" sz="2000" b="1" dirty="0" err="1"/>
              <a:t>een</a:t>
            </a:r>
            <a:r>
              <a:rPr lang="en-US" sz="2000" b="1" dirty="0"/>
              <a:t> </a:t>
            </a:r>
            <a:r>
              <a:rPr lang="en-US" sz="2000" b="1" dirty="0" err="1"/>
              <a:t>kracht</a:t>
            </a:r>
            <a:r>
              <a:rPr lang="en-US" sz="2000" b="1" dirty="0"/>
              <a:t> </a:t>
            </a:r>
            <a:r>
              <a:rPr lang="en-US" sz="2000" b="1" dirty="0" err="1"/>
              <a:t>niet</a:t>
            </a:r>
            <a:r>
              <a:rPr lang="en-US" sz="2000" b="1" dirty="0"/>
              <a:t> </a:t>
            </a:r>
            <a:r>
              <a:rPr lang="en-US" sz="2000" b="1" dirty="0" err="1"/>
              <a:t>zien</a:t>
            </a:r>
            <a:r>
              <a:rPr lang="en-US" sz="2000" dirty="0"/>
              <a:t>. </a:t>
            </a:r>
          </a:p>
          <a:p>
            <a:pPr indent="-228600">
              <a:lnSpc>
                <a:spcPct val="90000"/>
              </a:lnSpc>
              <a:spcAft>
                <a:spcPts val="600"/>
              </a:spcAft>
              <a:buFont typeface="Arial" panose="020B0604020202020204" pitchFamily="34" charset="0"/>
              <a:buChar char="•"/>
            </a:pPr>
            <a:r>
              <a:rPr lang="en-US" sz="2000" dirty="0"/>
              <a:t>Je </a:t>
            </a:r>
            <a:r>
              <a:rPr lang="en-US" sz="2000" dirty="0" err="1"/>
              <a:t>kan</a:t>
            </a:r>
            <a:r>
              <a:rPr lang="en-US" sz="2000" dirty="0"/>
              <a:t> </a:t>
            </a:r>
            <a:r>
              <a:rPr lang="en-US" sz="2000" b="1" dirty="0"/>
              <a:t>het effect </a:t>
            </a:r>
            <a:r>
              <a:rPr lang="en-US" sz="2000" dirty="0"/>
              <a:t>van </a:t>
            </a:r>
            <a:r>
              <a:rPr lang="en-US" sz="2000" dirty="0" err="1"/>
              <a:t>een</a:t>
            </a:r>
            <a:r>
              <a:rPr lang="en-US" sz="2000" dirty="0"/>
              <a:t> </a:t>
            </a:r>
            <a:r>
              <a:rPr lang="en-US" sz="2000" dirty="0" err="1"/>
              <a:t>kracht</a:t>
            </a:r>
            <a:r>
              <a:rPr lang="en-US" sz="2000" dirty="0"/>
              <a:t> </a:t>
            </a:r>
            <a:r>
              <a:rPr lang="en-US" sz="2000" b="1" dirty="0" err="1"/>
              <a:t>wel</a:t>
            </a:r>
            <a:r>
              <a:rPr lang="en-US" sz="2000" dirty="0"/>
              <a:t> </a:t>
            </a:r>
            <a:r>
              <a:rPr lang="en-US" sz="2000" dirty="0" err="1"/>
              <a:t>zien</a:t>
            </a:r>
            <a:r>
              <a:rPr lang="en-US" sz="2000" dirty="0"/>
              <a:t> (of </a:t>
            </a:r>
            <a:r>
              <a:rPr lang="en-US" sz="2000" dirty="0" err="1"/>
              <a:t>voelen</a:t>
            </a:r>
            <a:r>
              <a:rPr lang="en-US" sz="2000" dirty="0"/>
              <a:t>).</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err="1"/>
              <a:t>Voorbeeld</a:t>
            </a:r>
            <a:r>
              <a:rPr lang="en-US" sz="2000" dirty="0"/>
              <a:t>:</a:t>
            </a:r>
          </a:p>
          <a:p>
            <a:pPr>
              <a:lnSpc>
                <a:spcPct val="90000"/>
              </a:lnSpc>
              <a:spcAft>
                <a:spcPts val="600"/>
              </a:spcAft>
            </a:pPr>
            <a:r>
              <a:rPr lang="en-US" sz="2000" dirty="0" err="1"/>
              <a:t>Als</a:t>
            </a:r>
            <a:r>
              <a:rPr lang="en-US" sz="2000" dirty="0"/>
              <a:t> je </a:t>
            </a:r>
            <a:r>
              <a:rPr lang="en-US" sz="2000" dirty="0" err="1"/>
              <a:t>een</a:t>
            </a:r>
            <a:r>
              <a:rPr lang="en-US" sz="2000" dirty="0"/>
              <a:t> </a:t>
            </a:r>
            <a:r>
              <a:rPr lang="en-US" sz="2000" dirty="0" err="1"/>
              <a:t>bal</a:t>
            </a:r>
            <a:r>
              <a:rPr lang="en-US" sz="2000" dirty="0"/>
              <a:t> in het water los </a:t>
            </a:r>
            <a:r>
              <a:rPr lang="en-US" sz="2000" dirty="0" err="1"/>
              <a:t>laat</a:t>
            </a:r>
            <a:r>
              <a:rPr lang="en-US" sz="2000" dirty="0"/>
              <a:t> </a:t>
            </a:r>
            <a:r>
              <a:rPr lang="en-US" sz="2000" dirty="0" err="1"/>
              <a:t>kun</a:t>
            </a:r>
            <a:r>
              <a:rPr lang="en-US" sz="2000" dirty="0"/>
              <a:t> je de </a:t>
            </a:r>
            <a:r>
              <a:rPr lang="en-US" sz="2000" dirty="0" err="1"/>
              <a:t>kracht</a:t>
            </a:r>
            <a:r>
              <a:rPr lang="en-US" sz="2000" dirty="0"/>
              <a:t> </a:t>
            </a:r>
            <a:r>
              <a:rPr lang="en-US" sz="2000" dirty="0" err="1"/>
              <a:t>niet</a:t>
            </a:r>
            <a:r>
              <a:rPr lang="en-US" sz="2000" dirty="0"/>
              <a:t> </a:t>
            </a:r>
            <a:r>
              <a:rPr lang="en-US" sz="2000" dirty="0" err="1"/>
              <a:t>zien</a:t>
            </a:r>
            <a:r>
              <a:rPr lang="en-US" sz="2000" dirty="0"/>
              <a:t>. </a:t>
            </a:r>
          </a:p>
          <a:p>
            <a:pPr>
              <a:lnSpc>
                <a:spcPct val="90000"/>
              </a:lnSpc>
              <a:spcAft>
                <a:spcPts val="600"/>
              </a:spcAft>
            </a:pPr>
            <a:r>
              <a:rPr lang="en-US" sz="2000" dirty="0"/>
              <a:t>Je </a:t>
            </a:r>
            <a:r>
              <a:rPr lang="en-US" sz="2000" dirty="0" err="1"/>
              <a:t>kunt</a:t>
            </a:r>
            <a:r>
              <a:rPr lang="en-US" sz="2000" dirty="0"/>
              <a:t> </a:t>
            </a:r>
            <a:r>
              <a:rPr lang="en-US" sz="2000" dirty="0" err="1"/>
              <a:t>wel</a:t>
            </a:r>
            <a:r>
              <a:rPr lang="en-US" sz="2000" dirty="0"/>
              <a:t> </a:t>
            </a:r>
            <a:r>
              <a:rPr lang="en-US" sz="2000" dirty="0" err="1"/>
              <a:t>aan</a:t>
            </a:r>
            <a:r>
              <a:rPr lang="en-US" sz="2000" dirty="0"/>
              <a:t> de </a:t>
            </a:r>
            <a:r>
              <a:rPr lang="en-US" sz="2000" dirty="0" err="1"/>
              <a:t>bal</a:t>
            </a:r>
            <a:r>
              <a:rPr lang="en-US" sz="2000" dirty="0"/>
              <a:t> </a:t>
            </a:r>
            <a:r>
              <a:rPr lang="en-US" sz="2000" dirty="0" err="1"/>
              <a:t>zien</a:t>
            </a:r>
            <a:r>
              <a:rPr lang="en-US" sz="2000" dirty="0"/>
              <a:t> </a:t>
            </a:r>
            <a:r>
              <a:rPr lang="en-US" sz="2000" dirty="0" err="1"/>
              <a:t>dat</a:t>
            </a:r>
            <a:r>
              <a:rPr lang="en-US" sz="2000" dirty="0"/>
              <a:t> die </a:t>
            </a:r>
            <a:r>
              <a:rPr lang="en-US" sz="2000" dirty="0" err="1"/>
              <a:t>omhoog</a:t>
            </a:r>
            <a:r>
              <a:rPr lang="en-US" sz="2000" dirty="0"/>
              <a:t> </a:t>
            </a:r>
            <a:r>
              <a:rPr lang="en-US" sz="2000" dirty="0" err="1"/>
              <a:t>gaat</a:t>
            </a:r>
            <a:r>
              <a:rPr lang="en-US" sz="2000" dirty="0"/>
              <a:t>. Je </a:t>
            </a:r>
            <a:r>
              <a:rPr lang="en-US" sz="2000" dirty="0" err="1"/>
              <a:t>kunt</a:t>
            </a:r>
            <a:r>
              <a:rPr lang="en-US" sz="2000" dirty="0"/>
              <a:t> het </a:t>
            </a:r>
            <a:r>
              <a:rPr lang="en-US" sz="2000" dirty="0" err="1"/>
              <a:t>ook</a:t>
            </a:r>
            <a:r>
              <a:rPr lang="en-US" sz="2000" dirty="0"/>
              <a:t> </a:t>
            </a:r>
            <a:r>
              <a:rPr lang="en-US" sz="2000" dirty="0" err="1"/>
              <a:t>voelen</a:t>
            </a:r>
            <a:r>
              <a:rPr lang="en-US" sz="2000" dirty="0"/>
              <a:t>: </a:t>
            </a:r>
            <a:r>
              <a:rPr lang="en-US" sz="2000" dirty="0" err="1"/>
              <a:t>er</a:t>
            </a:r>
            <a:r>
              <a:rPr lang="en-US" sz="2000" dirty="0"/>
              <a:t> is </a:t>
            </a:r>
            <a:r>
              <a:rPr lang="en-US" sz="2000" dirty="0" err="1"/>
              <a:t>een</a:t>
            </a:r>
            <a:r>
              <a:rPr lang="en-US" sz="2000" dirty="0"/>
              <a:t> </a:t>
            </a:r>
            <a:r>
              <a:rPr lang="en-US" sz="2000" dirty="0" err="1"/>
              <a:t>kracht</a:t>
            </a:r>
            <a:r>
              <a:rPr lang="en-US" sz="2000" dirty="0"/>
              <a:t> die de </a:t>
            </a:r>
            <a:r>
              <a:rPr lang="en-US" sz="2000" dirty="0" err="1"/>
              <a:t>bal</a:t>
            </a:r>
            <a:r>
              <a:rPr lang="en-US" sz="2000" dirty="0"/>
              <a:t> </a:t>
            </a:r>
            <a:r>
              <a:rPr lang="en-US" sz="2000" dirty="0" err="1"/>
              <a:t>omhoog</a:t>
            </a:r>
            <a:r>
              <a:rPr lang="en-US" sz="2000" dirty="0"/>
              <a:t> </a:t>
            </a:r>
            <a:r>
              <a:rPr lang="en-US" sz="2000" dirty="0" err="1"/>
              <a:t>duwt</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20887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6094105" y="802955"/>
            <a:ext cx="4977976" cy="1454051"/>
          </a:xfrm>
        </p:spPr>
        <p:txBody>
          <a:bodyPr vert="horz" lIns="91440" tIns="45720" rIns="91440" bIns="45720" rtlCol="0" anchor="ctr">
            <a:normAutofit/>
          </a:bodyPr>
          <a:lstStyle/>
          <a:p>
            <a:pPr algn="l"/>
            <a:r>
              <a:rPr lang="en-US" sz="4400" b="1" u="sng" kern="1200" dirty="0" err="1">
                <a:solidFill>
                  <a:srgbClr val="000000"/>
                </a:solidFill>
                <a:latin typeface="+mj-lt"/>
                <a:ea typeface="+mj-ea"/>
                <a:cs typeface="+mj-cs"/>
              </a:rPr>
              <a:t>Kracht</a:t>
            </a:r>
            <a:endParaRPr lang="en-US" sz="4400" b="1" u="sng" kern="1200" dirty="0">
              <a:solidFill>
                <a:srgbClr val="000000"/>
              </a:solidFill>
              <a:latin typeface="+mj-lt"/>
              <a:ea typeface="+mj-ea"/>
              <a:cs typeface="+mj-cs"/>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descr="Afbeelding met tekening&#10;&#10;Automatisch gegenereerde beschrijving">
            <a:extLst>
              <a:ext uri="{FF2B5EF4-FFF2-40B4-BE49-F238E27FC236}">
                <a16:creationId xmlns:a16="http://schemas.microsoft.com/office/drawing/2014/main" id="{69C22775-DB25-4B1A-AAA0-A2449DB60C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0254" y="1629089"/>
            <a:ext cx="3620021" cy="3620021"/>
          </a:xfrm>
          <a:prstGeom prst="rect">
            <a:avLst/>
          </a:prstGeom>
        </p:spPr>
      </p:pic>
      <p:sp>
        <p:nvSpPr>
          <p:cNvPr id="3" name="Tekstvak 2">
            <a:extLst>
              <a:ext uri="{FF2B5EF4-FFF2-40B4-BE49-F238E27FC236}">
                <a16:creationId xmlns:a16="http://schemas.microsoft.com/office/drawing/2014/main" id="{737D8CD7-C3BB-4CB7-B26A-2B5E16769F15}"/>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solidFill>
                  <a:srgbClr val="000000"/>
                </a:solidFill>
              </a:rPr>
              <a:t>De effecten van een kracht kun je wel zien </a:t>
            </a:r>
            <a:r>
              <a:rPr lang="en-US" sz="2000" dirty="0">
                <a:solidFill>
                  <a:srgbClr val="000000"/>
                </a:solidFill>
              </a:rPr>
              <a:t>(</a:t>
            </a:r>
            <a:r>
              <a:rPr lang="en-US" sz="2000">
                <a:solidFill>
                  <a:srgbClr val="000000"/>
                </a:solidFill>
              </a:rPr>
              <a:t>of voelen)</a:t>
            </a: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r>
              <a:rPr lang="en-US" sz="2000">
                <a:solidFill>
                  <a:srgbClr val="000000"/>
                </a:solidFill>
              </a:rPr>
              <a:t>Dat kan </a:t>
            </a:r>
            <a:r>
              <a:rPr lang="en-US" sz="2000" dirty="0">
                <a:solidFill>
                  <a:srgbClr val="000000"/>
                </a:solidFill>
              </a:rPr>
              <a:t>op </a:t>
            </a:r>
            <a:r>
              <a:rPr lang="en-US" sz="2000">
                <a:solidFill>
                  <a:srgbClr val="000000"/>
                </a:solidFill>
              </a:rPr>
              <a:t>twee manieren:</a:t>
            </a: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r>
              <a:rPr lang="en-US" sz="4000" b="1">
                <a:solidFill>
                  <a:srgbClr val="000000"/>
                </a:solidFill>
              </a:rPr>
              <a:t>Vervorming</a:t>
            </a: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r>
              <a:rPr lang="en-US" sz="4000" b="1">
                <a:solidFill>
                  <a:srgbClr val="000000"/>
                </a:solidFill>
              </a:rPr>
              <a:t>Snelheid </a:t>
            </a:r>
            <a:endParaRPr lang="en-US" sz="4000" b="1" dirty="0">
              <a:solidFill>
                <a:srgbClr val="000000"/>
              </a:solidFill>
            </a:endParaRPr>
          </a:p>
        </p:txBody>
      </p:sp>
    </p:spTree>
    <p:extLst>
      <p:ext uri="{BB962C8B-B14F-4D97-AF65-F5344CB8AC3E}">
        <p14:creationId xmlns:p14="http://schemas.microsoft.com/office/powerpoint/2010/main" val="364350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965200" y="283069"/>
            <a:ext cx="5130800" cy="1461778"/>
          </a:xfrm>
        </p:spPr>
        <p:txBody>
          <a:bodyPr vert="horz" lIns="91440" tIns="45720" rIns="91440" bIns="45720" rtlCol="0" anchor="ctr">
            <a:normAutofit/>
          </a:bodyPr>
          <a:lstStyle/>
          <a:p>
            <a:pPr algn="l"/>
            <a:r>
              <a:rPr lang="en-US" sz="4000" b="1" u="sng" kern="1200" dirty="0" err="1">
                <a:solidFill>
                  <a:schemeClr val="tx1"/>
                </a:solidFill>
                <a:latin typeface="+mj-lt"/>
                <a:ea typeface="+mj-ea"/>
                <a:cs typeface="+mj-cs"/>
              </a:rPr>
              <a:t>Vervorming</a:t>
            </a:r>
            <a:endParaRPr lang="en-US" sz="4000" b="1" u="sng" kern="1200" dirty="0">
              <a:solidFill>
                <a:schemeClr val="tx1"/>
              </a:solidFill>
              <a:latin typeface="+mj-lt"/>
              <a:ea typeface="+mj-ea"/>
              <a:cs typeface="+mj-cs"/>
            </a:endParaRPr>
          </a:p>
        </p:txBody>
      </p:sp>
      <p:pic>
        <p:nvPicPr>
          <p:cNvPr id="10" name="Afbeelding 9" descr="Afbeelding met buiten, natuur, staand, giraf&#10;&#10;Automatisch gegenereerde beschrijving">
            <a:extLst>
              <a:ext uri="{FF2B5EF4-FFF2-40B4-BE49-F238E27FC236}">
                <a16:creationId xmlns:a16="http://schemas.microsoft.com/office/drawing/2014/main" id="{69176C0C-40D6-4C6C-8839-49B1A3F070BC}"/>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603" r="9194" b="-4"/>
          <a:stretch/>
        </p:blipFill>
        <p:spPr>
          <a:xfrm>
            <a:off x="2807400" y="2586240"/>
            <a:ext cx="2237371" cy="201687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13" name="Afbeelding 12" descr="Afbeelding met persoon, vasthouden, jong, jongen&#10;&#10;Automatisch gegenereerde beschrijving">
            <a:extLst>
              <a:ext uri="{FF2B5EF4-FFF2-40B4-BE49-F238E27FC236}">
                <a16:creationId xmlns:a16="http://schemas.microsoft.com/office/drawing/2014/main" id="{60318858-EFD5-4DAC-9CBC-61662684BA5C}"/>
              </a:ext>
            </a:extLst>
          </p:cNvPr>
          <p:cNvPicPr>
            <a:picLocks noChangeAspect="1"/>
          </p:cNvPicPr>
          <p:nvPr/>
        </p:nvPicPr>
        <p:blipFill rotWithShape="1">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8726"/>
          <a:stretch/>
        </p:blipFill>
        <p:spPr>
          <a:xfrm>
            <a:off x="1592207" y="5342869"/>
            <a:ext cx="1366757" cy="1232062"/>
          </a:xfrm>
          <a:custGeom>
            <a:avLst/>
            <a:gdLst/>
            <a:ahLst/>
            <a:cxnLst/>
            <a:rect l="l" t="t" r="r" b="b"/>
            <a:pathLst>
              <a:path w="1366757" h="1232062">
                <a:moveTo>
                  <a:pt x="389939" y="0"/>
                </a:moveTo>
                <a:cubicBezTo>
                  <a:pt x="978131" y="0"/>
                  <a:pt x="978131" y="0"/>
                  <a:pt x="978131" y="0"/>
                </a:cubicBezTo>
                <a:cubicBezTo>
                  <a:pt x="1007891" y="0"/>
                  <a:pt x="1046404" y="21366"/>
                  <a:pt x="1062158" y="48072"/>
                </a:cubicBezTo>
                <a:cubicBezTo>
                  <a:pt x="1356254" y="566179"/>
                  <a:pt x="1356254" y="566179"/>
                  <a:pt x="1356254" y="566179"/>
                </a:cubicBezTo>
                <a:cubicBezTo>
                  <a:pt x="1370259" y="594666"/>
                  <a:pt x="1370259" y="637396"/>
                  <a:pt x="1356254" y="665884"/>
                </a:cubicBezTo>
                <a:cubicBezTo>
                  <a:pt x="1062158" y="1183990"/>
                  <a:pt x="1062158" y="1183990"/>
                  <a:pt x="1062158" y="1183990"/>
                </a:cubicBezTo>
                <a:cubicBezTo>
                  <a:pt x="1046404" y="1210698"/>
                  <a:pt x="1007891" y="1232062"/>
                  <a:pt x="978131" y="1232062"/>
                </a:cubicBezTo>
                <a:lnTo>
                  <a:pt x="389939" y="1232062"/>
                </a:lnTo>
                <a:cubicBezTo>
                  <a:pt x="358429" y="1232062"/>
                  <a:pt x="319917" y="1210698"/>
                  <a:pt x="305913" y="1183990"/>
                </a:cubicBezTo>
                <a:cubicBezTo>
                  <a:pt x="11817" y="665884"/>
                  <a:pt x="11817" y="665884"/>
                  <a:pt x="11817" y="665884"/>
                </a:cubicBezTo>
                <a:cubicBezTo>
                  <a:pt x="-3939" y="637396"/>
                  <a:pt x="-3939" y="594666"/>
                  <a:pt x="11817" y="566179"/>
                </a:cubicBezTo>
                <a:cubicBezTo>
                  <a:pt x="305913" y="48072"/>
                  <a:pt x="305913" y="48072"/>
                  <a:pt x="305913" y="48072"/>
                </a:cubicBezTo>
                <a:cubicBezTo>
                  <a:pt x="319917" y="21366"/>
                  <a:pt x="358429" y="0"/>
                  <a:pt x="389939" y="0"/>
                </a:cubicBezTo>
                <a:close/>
              </a:path>
            </a:pathLst>
          </a:custGeom>
        </p:spPr>
      </p:pic>
      <p:sp>
        <p:nvSpPr>
          <p:cNvPr id="3" name="Tekstvak 2">
            <a:extLst>
              <a:ext uri="{FF2B5EF4-FFF2-40B4-BE49-F238E27FC236}">
                <a16:creationId xmlns:a16="http://schemas.microsoft.com/office/drawing/2014/main" id="{2FA45D0B-4710-40E8-A1A6-B511272947AC}"/>
              </a:ext>
            </a:extLst>
          </p:cNvPr>
          <p:cNvSpPr txBox="1"/>
          <p:nvPr/>
        </p:nvSpPr>
        <p:spPr>
          <a:xfrm>
            <a:off x="934792" y="2330122"/>
            <a:ext cx="4048344" cy="353623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dirty="0" err="1"/>
              <a:t>Plastische</a:t>
            </a:r>
            <a:r>
              <a:rPr lang="en-US" sz="1900" b="1" dirty="0"/>
              <a:t> </a:t>
            </a:r>
            <a:r>
              <a:rPr lang="en-US" sz="1900" b="1" dirty="0" err="1"/>
              <a:t>vervorming</a:t>
            </a:r>
            <a:endParaRPr lang="en-US" sz="1900" b="1" dirty="0"/>
          </a:p>
          <a:p>
            <a:pPr>
              <a:lnSpc>
                <a:spcPct val="90000"/>
              </a:lnSpc>
              <a:spcAft>
                <a:spcPts val="600"/>
              </a:spcAft>
            </a:pPr>
            <a:r>
              <a:rPr lang="en-US" sz="1900" dirty="0" err="1"/>
              <a:t>Bij</a:t>
            </a:r>
            <a:r>
              <a:rPr lang="en-US" sz="1900" dirty="0"/>
              <a:t> </a:t>
            </a:r>
            <a:r>
              <a:rPr lang="en-US" sz="1900" dirty="0" err="1"/>
              <a:t>deze</a:t>
            </a:r>
            <a:r>
              <a:rPr lang="en-US" sz="1900" dirty="0"/>
              <a:t> </a:t>
            </a:r>
            <a:r>
              <a:rPr lang="en-US" sz="1900" b="1" dirty="0" err="1"/>
              <a:t>vervorming</a:t>
            </a:r>
            <a:r>
              <a:rPr lang="en-US" sz="1900" b="1" dirty="0"/>
              <a:t> </a:t>
            </a:r>
            <a:r>
              <a:rPr lang="en-US" sz="1900" b="1" dirty="0" err="1"/>
              <a:t>blijft</a:t>
            </a:r>
            <a:r>
              <a:rPr lang="en-US" sz="1900" b="1" dirty="0"/>
              <a:t> </a:t>
            </a:r>
            <a:r>
              <a:rPr lang="en-US" sz="1900" dirty="0"/>
              <a:t>de </a:t>
            </a:r>
            <a:r>
              <a:rPr lang="en-US" sz="1900" dirty="0" err="1"/>
              <a:t>vorm</a:t>
            </a:r>
            <a:r>
              <a:rPr lang="en-US" sz="1900" dirty="0"/>
              <a:t> </a:t>
            </a:r>
            <a:r>
              <a:rPr lang="en-US" sz="1900" dirty="0" err="1"/>
              <a:t>na</a:t>
            </a:r>
            <a:r>
              <a:rPr lang="en-US" sz="1900" dirty="0"/>
              <a:t> de </a:t>
            </a:r>
            <a:r>
              <a:rPr lang="en-US" sz="1900" dirty="0" err="1"/>
              <a:t>kracht</a:t>
            </a:r>
            <a:r>
              <a:rPr lang="en-US" sz="1900" dirty="0"/>
              <a:t>.</a:t>
            </a:r>
          </a:p>
          <a:p>
            <a:pPr>
              <a:lnSpc>
                <a:spcPct val="90000"/>
              </a:lnSpc>
              <a:spcAft>
                <a:spcPts val="600"/>
              </a:spcAft>
            </a:pPr>
            <a:endParaRPr lang="en-US" sz="1900" dirty="0"/>
          </a:p>
          <a:p>
            <a:pPr>
              <a:lnSpc>
                <a:spcPct val="90000"/>
              </a:lnSpc>
              <a:spcAft>
                <a:spcPts val="600"/>
              </a:spcAft>
            </a:pPr>
            <a:r>
              <a:rPr lang="en-US" sz="1900" dirty="0" err="1"/>
              <a:t>Voorbeelden</a:t>
            </a:r>
            <a:r>
              <a:rPr lang="en-US" sz="1900" dirty="0"/>
              <a:t>:</a:t>
            </a:r>
          </a:p>
          <a:p>
            <a:pPr indent="-228600">
              <a:lnSpc>
                <a:spcPct val="90000"/>
              </a:lnSpc>
              <a:spcAft>
                <a:spcPts val="600"/>
              </a:spcAft>
              <a:buFont typeface="Arial" panose="020B0604020202020204" pitchFamily="34" charset="0"/>
              <a:buChar char="•"/>
            </a:pPr>
            <a:r>
              <a:rPr lang="en-US" sz="1900" dirty="0" err="1"/>
              <a:t>Ik</a:t>
            </a:r>
            <a:r>
              <a:rPr lang="en-US" sz="1900" dirty="0"/>
              <a:t> </a:t>
            </a:r>
            <a:r>
              <a:rPr lang="en-US" sz="1900" dirty="0" err="1"/>
              <a:t>duw</a:t>
            </a:r>
            <a:r>
              <a:rPr lang="en-US" sz="1900" dirty="0"/>
              <a:t> met </a:t>
            </a:r>
            <a:r>
              <a:rPr lang="en-US" sz="1900" dirty="0" err="1"/>
              <a:t>mijn</a:t>
            </a:r>
            <a:r>
              <a:rPr lang="en-US" sz="1900" dirty="0"/>
              <a:t> </a:t>
            </a:r>
            <a:r>
              <a:rPr lang="en-US" sz="1900" dirty="0" err="1"/>
              <a:t>duim</a:t>
            </a:r>
            <a:r>
              <a:rPr lang="en-US" sz="1900" dirty="0"/>
              <a:t> in </a:t>
            </a:r>
            <a:r>
              <a:rPr lang="en-US" sz="1900" dirty="0" err="1"/>
              <a:t>een</a:t>
            </a:r>
            <a:r>
              <a:rPr lang="en-US" sz="1900" dirty="0"/>
              <a:t> </a:t>
            </a:r>
            <a:r>
              <a:rPr lang="en-US" sz="1900" dirty="0" err="1"/>
              <a:t>blok</a:t>
            </a:r>
            <a:r>
              <a:rPr lang="en-US" sz="1900" dirty="0"/>
              <a:t> </a:t>
            </a:r>
            <a:r>
              <a:rPr lang="en-US" sz="1900" dirty="0" err="1"/>
              <a:t>klei</a:t>
            </a:r>
            <a:r>
              <a:rPr lang="en-US" sz="1900" dirty="0"/>
              <a:t>. </a:t>
            </a:r>
            <a:r>
              <a:rPr lang="en-US" sz="1900" dirty="0" err="1"/>
              <a:t>Als</a:t>
            </a:r>
            <a:r>
              <a:rPr lang="en-US" sz="1900" dirty="0"/>
              <a:t> </a:t>
            </a:r>
            <a:r>
              <a:rPr lang="en-US" sz="1900" dirty="0" err="1"/>
              <a:t>ik</a:t>
            </a:r>
            <a:r>
              <a:rPr lang="en-US" sz="1900" dirty="0"/>
              <a:t> stop met </a:t>
            </a:r>
            <a:r>
              <a:rPr lang="en-US" sz="1900" dirty="0" err="1"/>
              <a:t>duwen</a:t>
            </a:r>
            <a:r>
              <a:rPr lang="en-US" sz="1900" dirty="0"/>
              <a:t> </a:t>
            </a:r>
            <a:r>
              <a:rPr lang="en-US" sz="1900" dirty="0" err="1"/>
              <a:t>blijft</a:t>
            </a:r>
            <a:r>
              <a:rPr lang="en-US" sz="1900" dirty="0"/>
              <a:t> het gat in de </a:t>
            </a:r>
            <a:r>
              <a:rPr lang="en-US" sz="1900" dirty="0" err="1"/>
              <a:t>klei</a:t>
            </a:r>
            <a:r>
              <a:rPr lang="en-US" sz="1900" dirty="0"/>
              <a:t>.</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dirty="0" err="1"/>
              <a:t>Ik</a:t>
            </a:r>
            <a:r>
              <a:rPr lang="en-US" sz="1900" dirty="0"/>
              <a:t> </a:t>
            </a:r>
            <a:r>
              <a:rPr lang="en-US" sz="1900" dirty="0" err="1"/>
              <a:t>knip</a:t>
            </a:r>
            <a:r>
              <a:rPr lang="en-US" sz="1900" dirty="0"/>
              <a:t> met </a:t>
            </a:r>
            <a:r>
              <a:rPr lang="en-US" sz="1900" dirty="0" err="1"/>
              <a:t>een</a:t>
            </a:r>
            <a:r>
              <a:rPr lang="en-US" sz="1900" dirty="0"/>
              <a:t> </a:t>
            </a:r>
            <a:r>
              <a:rPr lang="en-US" sz="1900" dirty="0" err="1"/>
              <a:t>schaar</a:t>
            </a:r>
            <a:r>
              <a:rPr lang="en-US" sz="1900" dirty="0"/>
              <a:t> </a:t>
            </a:r>
            <a:r>
              <a:rPr lang="en-US" sz="1900" dirty="0" err="1"/>
              <a:t>mijn</a:t>
            </a:r>
            <a:r>
              <a:rPr lang="en-US" sz="1900" dirty="0"/>
              <a:t> </a:t>
            </a:r>
            <a:r>
              <a:rPr lang="en-US" sz="1900" dirty="0" err="1"/>
              <a:t>haar</a:t>
            </a:r>
            <a:r>
              <a:rPr lang="en-US" sz="1900" dirty="0"/>
              <a:t>. Het </a:t>
            </a:r>
            <a:r>
              <a:rPr lang="en-US" sz="1900" dirty="0" err="1"/>
              <a:t>haar</a:t>
            </a:r>
            <a:r>
              <a:rPr lang="en-US" sz="1900" dirty="0"/>
              <a:t> </a:t>
            </a:r>
            <a:r>
              <a:rPr lang="en-US" sz="1900" dirty="0" err="1"/>
              <a:t>blijft</a:t>
            </a:r>
            <a:r>
              <a:rPr lang="en-US" sz="1900" dirty="0"/>
              <a:t> </a:t>
            </a:r>
            <a:r>
              <a:rPr lang="en-US" sz="1900" dirty="0" err="1"/>
              <a:t>kort</a:t>
            </a:r>
            <a:r>
              <a:rPr lang="en-US" sz="1900" dirty="0"/>
              <a:t> </a:t>
            </a:r>
            <a:r>
              <a:rPr lang="en-US" sz="1900" dirty="0" err="1"/>
              <a:t>als</a:t>
            </a:r>
            <a:r>
              <a:rPr lang="en-US" sz="1900" dirty="0"/>
              <a:t> </a:t>
            </a:r>
            <a:r>
              <a:rPr lang="en-US" sz="1900" dirty="0" err="1"/>
              <a:t>ik</a:t>
            </a:r>
            <a:r>
              <a:rPr lang="en-US" sz="1900" dirty="0"/>
              <a:t> stop met </a:t>
            </a:r>
            <a:r>
              <a:rPr lang="en-US" sz="1900" dirty="0" err="1"/>
              <a:t>knippen</a:t>
            </a:r>
            <a:r>
              <a:rPr lang="en-US" sz="1900" dirty="0"/>
              <a:t>.</a:t>
            </a:r>
          </a:p>
        </p:txBody>
      </p:sp>
      <p:pic>
        <p:nvPicPr>
          <p:cNvPr id="16" name="Afbeelding 15" descr="Afbeelding met kop, tafel, container, glas&#10;&#10;Automatisch gegenereerde beschrijving">
            <a:extLst>
              <a:ext uri="{FF2B5EF4-FFF2-40B4-BE49-F238E27FC236}">
                <a16:creationId xmlns:a16="http://schemas.microsoft.com/office/drawing/2014/main" id="{15E9A2C4-8F5A-40E1-9431-B0E52BE0AFDD}"/>
              </a:ext>
            </a:extLst>
          </p:cNvPr>
          <p:cNvPicPr>
            <a:picLocks noChangeAspect="1"/>
          </p:cNvPicPr>
          <p:nvPr/>
        </p:nvPicPr>
        <p:blipFill rotWithShape="1">
          <a:blip r:embed="rId6">
            <a:alphaModFix amt="35000"/>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30223" r="3" b="9478"/>
          <a:stretch/>
        </p:blipFill>
        <p:spPr>
          <a:xfrm>
            <a:off x="6785540" y="1952925"/>
            <a:ext cx="4909636" cy="4290631"/>
          </a:xfrm>
          <a:custGeom>
            <a:avLst/>
            <a:gdLst/>
            <a:ahLst/>
            <a:cxnLst/>
            <a:rect l="l" t="t" r="r" b="b"/>
            <a:pathLst>
              <a:path w="5261049" h="4597738">
                <a:moveTo>
                  <a:pt x="0" y="2548727"/>
                </a:moveTo>
                <a:lnTo>
                  <a:pt x="4223" y="2552528"/>
                </a:lnTo>
                <a:cubicBezTo>
                  <a:pt x="286053" y="3034940"/>
                  <a:pt x="286053" y="3034940"/>
                  <a:pt x="286053" y="3034940"/>
                </a:cubicBezTo>
                <a:lnTo>
                  <a:pt x="289264" y="3049748"/>
                </a:lnTo>
                <a:close/>
                <a:moveTo>
                  <a:pt x="1949531" y="0"/>
                </a:moveTo>
                <a:lnTo>
                  <a:pt x="2087034" y="0"/>
                </a:lnTo>
                <a:cubicBezTo>
                  <a:pt x="3768448" y="0"/>
                  <a:pt x="3768448" y="0"/>
                  <a:pt x="3768448" y="0"/>
                </a:cubicBezTo>
                <a:cubicBezTo>
                  <a:pt x="3882745" y="0"/>
                  <a:pt x="4030662" y="79730"/>
                  <a:pt x="4091172" y="179392"/>
                </a:cubicBezTo>
                <a:cubicBezTo>
                  <a:pt x="5220708" y="2112834"/>
                  <a:pt x="5220708" y="2112834"/>
                  <a:pt x="5220708" y="2112834"/>
                </a:cubicBezTo>
                <a:cubicBezTo>
                  <a:pt x="5274497" y="2219140"/>
                  <a:pt x="5274497" y="2378598"/>
                  <a:pt x="5220708" y="2484906"/>
                </a:cubicBezTo>
                <a:cubicBezTo>
                  <a:pt x="4091172" y="4418346"/>
                  <a:pt x="4091172" y="4418346"/>
                  <a:pt x="4091172" y="4418346"/>
                </a:cubicBezTo>
                <a:cubicBezTo>
                  <a:pt x="4030662" y="4518010"/>
                  <a:pt x="3882745" y="4597738"/>
                  <a:pt x="3768448" y="4597738"/>
                </a:cubicBezTo>
                <a:lnTo>
                  <a:pt x="1509373" y="4597738"/>
                </a:lnTo>
                <a:cubicBezTo>
                  <a:pt x="1388352" y="4597738"/>
                  <a:pt x="1240437" y="4518010"/>
                  <a:pt x="1186650" y="4418346"/>
                </a:cubicBezTo>
                <a:cubicBezTo>
                  <a:pt x="57113" y="2484906"/>
                  <a:pt x="57113" y="2484906"/>
                  <a:pt x="57113" y="2484906"/>
                </a:cubicBezTo>
                <a:cubicBezTo>
                  <a:pt x="-3400" y="2378598"/>
                  <a:pt x="-3400" y="2219140"/>
                  <a:pt x="57113" y="2112834"/>
                </a:cubicBezTo>
                <a:cubicBezTo>
                  <a:pt x="127709" y="1991994"/>
                  <a:pt x="193893" y="1878706"/>
                  <a:pt x="255940" y="1772499"/>
                </a:cubicBezTo>
                <a:lnTo>
                  <a:pt x="340918" y="1627041"/>
                </a:lnTo>
                <a:lnTo>
                  <a:pt x="1409802" y="1627041"/>
                </a:lnTo>
                <a:cubicBezTo>
                  <a:pt x="1468457" y="1627041"/>
                  <a:pt x="1544365" y="1586126"/>
                  <a:pt x="1575418" y="1534980"/>
                </a:cubicBezTo>
                <a:cubicBezTo>
                  <a:pt x="1575418" y="1534980"/>
                  <a:pt x="1575418" y="1534980"/>
                  <a:pt x="2155075" y="542774"/>
                </a:cubicBezTo>
                <a:cubicBezTo>
                  <a:pt x="2182678" y="488219"/>
                  <a:pt x="2182678" y="406388"/>
                  <a:pt x="2155075" y="351833"/>
                </a:cubicBezTo>
                <a:cubicBezTo>
                  <a:pt x="2155075" y="351833"/>
                  <a:pt x="2155075" y="351833"/>
                  <a:pt x="1966715" y="29414"/>
                </a:cubicBezTo>
                <a:close/>
              </a:path>
            </a:pathLst>
          </a:custGeom>
        </p:spPr>
      </p:pic>
      <p:pic>
        <p:nvPicPr>
          <p:cNvPr id="19" name="Afbeelding 18">
            <a:extLst>
              <a:ext uri="{FF2B5EF4-FFF2-40B4-BE49-F238E27FC236}">
                <a16:creationId xmlns:a16="http://schemas.microsoft.com/office/drawing/2014/main" id="{350FB1E2-3416-46D0-A422-27AE139C2977}"/>
              </a:ext>
            </a:extLst>
          </p:cNvPr>
          <p:cNvPicPr>
            <a:picLocks noChangeAspect="1"/>
          </p:cNvPicPr>
          <p:nvPr/>
        </p:nvPicPr>
        <p:blipFill rotWithShape="1">
          <a:blip r:embed="rId8">
            <a:alphaModFix amt="35000"/>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113" r="19377" b="-3"/>
          <a:stretch/>
        </p:blipFill>
        <p:spPr>
          <a:xfrm>
            <a:off x="4983136" y="4425261"/>
            <a:ext cx="1701304" cy="1533639"/>
          </a:xfrm>
          <a:custGeom>
            <a:avLst/>
            <a:gdLst/>
            <a:ahLst/>
            <a:cxnLst/>
            <a:rect l="l" t="t" r="r" b="b"/>
            <a:pathLst>
              <a:path w="1823077" h="1643411">
                <a:moveTo>
                  <a:pt x="520128" y="0"/>
                </a:moveTo>
                <a:cubicBezTo>
                  <a:pt x="1304700" y="0"/>
                  <a:pt x="1304700" y="0"/>
                  <a:pt x="1304700" y="0"/>
                </a:cubicBezTo>
                <a:cubicBezTo>
                  <a:pt x="1344396" y="0"/>
                  <a:pt x="1395767" y="28499"/>
                  <a:pt x="1416781" y="64122"/>
                </a:cubicBezTo>
                <a:cubicBezTo>
                  <a:pt x="1809067" y="755209"/>
                  <a:pt x="1809067" y="755209"/>
                  <a:pt x="1809067" y="755209"/>
                </a:cubicBezTo>
                <a:cubicBezTo>
                  <a:pt x="1827748" y="793207"/>
                  <a:pt x="1827748" y="850204"/>
                  <a:pt x="1809067" y="888203"/>
                </a:cubicBezTo>
                <a:cubicBezTo>
                  <a:pt x="1416781" y="1579289"/>
                  <a:pt x="1416781" y="1579289"/>
                  <a:pt x="1416781" y="1579289"/>
                </a:cubicBezTo>
                <a:cubicBezTo>
                  <a:pt x="1395767" y="1614914"/>
                  <a:pt x="1344396" y="1643411"/>
                  <a:pt x="1304700" y="1643411"/>
                </a:cubicBezTo>
                <a:lnTo>
                  <a:pt x="520128" y="1643411"/>
                </a:lnTo>
                <a:cubicBezTo>
                  <a:pt x="478098" y="1643411"/>
                  <a:pt x="426728" y="1614914"/>
                  <a:pt x="408048" y="1579289"/>
                </a:cubicBezTo>
                <a:cubicBezTo>
                  <a:pt x="15762" y="888203"/>
                  <a:pt x="15762" y="888203"/>
                  <a:pt x="15762" y="888203"/>
                </a:cubicBezTo>
                <a:cubicBezTo>
                  <a:pt x="-5254" y="850204"/>
                  <a:pt x="-5254" y="793207"/>
                  <a:pt x="15762" y="755209"/>
                </a:cubicBezTo>
                <a:cubicBezTo>
                  <a:pt x="408048" y="64122"/>
                  <a:pt x="408048" y="64122"/>
                  <a:pt x="408048" y="64122"/>
                </a:cubicBezTo>
                <a:cubicBezTo>
                  <a:pt x="426728" y="28499"/>
                  <a:pt x="478098" y="0"/>
                  <a:pt x="520128" y="0"/>
                </a:cubicBezTo>
                <a:close/>
              </a:path>
            </a:pathLst>
          </a:custGeom>
        </p:spPr>
      </p:pic>
      <p:sp>
        <p:nvSpPr>
          <p:cNvPr id="6" name="Tekstvak 5">
            <a:extLst>
              <a:ext uri="{FF2B5EF4-FFF2-40B4-BE49-F238E27FC236}">
                <a16:creationId xmlns:a16="http://schemas.microsoft.com/office/drawing/2014/main" id="{05F2E569-A9ED-408E-8A61-49DEA2D0108C}"/>
              </a:ext>
            </a:extLst>
          </p:cNvPr>
          <p:cNvSpPr txBox="1"/>
          <p:nvPr/>
        </p:nvSpPr>
        <p:spPr>
          <a:xfrm>
            <a:off x="5840439" y="2586240"/>
            <a:ext cx="5261317" cy="39857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nl-NL" sz="2000" b="1" dirty="0"/>
              <a:t>Elastische vervorming</a:t>
            </a:r>
          </a:p>
          <a:p>
            <a:pPr>
              <a:spcAft>
                <a:spcPts val="600"/>
              </a:spcAft>
            </a:pPr>
            <a:r>
              <a:rPr lang="nl-NL" sz="2000" dirty="0"/>
              <a:t>Bij deze vervorming komt </a:t>
            </a:r>
            <a:r>
              <a:rPr lang="nl-NL" sz="2000" b="1" dirty="0"/>
              <a:t>de vorm weer terug </a:t>
            </a:r>
            <a:r>
              <a:rPr lang="nl-NL" sz="2000" dirty="0"/>
              <a:t>zoals die was als de kracht stopt.</a:t>
            </a:r>
          </a:p>
          <a:p>
            <a:pPr>
              <a:spcAft>
                <a:spcPts val="600"/>
              </a:spcAft>
            </a:pPr>
            <a:endParaRPr lang="nl-NL" sz="2000" dirty="0"/>
          </a:p>
          <a:p>
            <a:pPr>
              <a:spcAft>
                <a:spcPts val="600"/>
              </a:spcAft>
            </a:pPr>
            <a:r>
              <a:rPr lang="nl-NL" sz="2000" dirty="0"/>
              <a:t>Voorbeelden:</a:t>
            </a:r>
          </a:p>
          <a:p>
            <a:pPr marL="285750" indent="-285750">
              <a:spcAft>
                <a:spcPts val="600"/>
              </a:spcAft>
              <a:buFont typeface="Arial" panose="020B0604020202020204" pitchFamily="34" charset="0"/>
              <a:buChar char="•"/>
            </a:pPr>
            <a:r>
              <a:rPr lang="nl-NL" sz="2000" dirty="0"/>
              <a:t>Ik duw mijn duim nu in een glas water. </a:t>
            </a:r>
          </a:p>
          <a:p>
            <a:pPr>
              <a:spcAft>
                <a:spcPts val="600"/>
              </a:spcAft>
            </a:pPr>
            <a:r>
              <a:rPr lang="nl-NL" sz="2000" dirty="0"/>
              <a:t>Als ik mijn duim eruit haal stroomt het water weer terug en zie je er niets meer van.</a:t>
            </a:r>
          </a:p>
          <a:p>
            <a:pPr>
              <a:spcAft>
                <a:spcPts val="600"/>
              </a:spcAft>
            </a:pPr>
            <a:endParaRPr lang="nl-NL" dirty="0"/>
          </a:p>
          <a:p>
            <a:pPr marL="285750" indent="-285750">
              <a:spcAft>
                <a:spcPts val="600"/>
              </a:spcAft>
              <a:buFont typeface="Arial" panose="020B0604020202020204" pitchFamily="34" charset="0"/>
              <a:buChar char="•"/>
            </a:pPr>
            <a:r>
              <a:rPr lang="nl-NL" sz="2000" dirty="0"/>
              <a:t>Ik duw een veer in en ik laat hem los. Dan komt de veer weer terug in zijn vorm.</a:t>
            </a:r>
          </a:p>
        </p:txBody>
      </p:sp>
      <p:sp>
        <p:nvSpPr>
          <p:cNvPr id="8" name="Tekstvak 7">
            <a:extLst>
              <a:ext uri="{FF2B5EF4-FFF2-40B4-BE49-F238E27FC236}">
                <a16:creationId xmlns:a16="http://schemas.microsoft.com/office/drawing/2014/main" id="{4A0469F2-A414-4E14-A832-521D618C7290}"/>
              </a:ext>
            </a:extLst>
          </p:cNvPr>
          <p:cNvSpPr txBox="1"/>
          <p:nvPr/>
        </p:nvSpPr>
        <p:spPr>
          <a:xfrm>
            <a:off x="743578" y="1272210"/>
            <a:ext cx="10358178" cy="723275"/>
          </a:xfrm>
          <a:prstGeom prst="rect">
            <a:avLst/>
          </a:prstGeom>
          <a:noFill/>
        </p:spPr>
        <p:txBody>
          <a:bodyPr wrap="square" rtlCol="0">
            <a:spAutoFit/>
          </a:bodyPr>
          <a:lstStyle/>
          <a:p>
            <a:pPr algn="ctr">
              <a:spcAft>
                <a:spcPts val="600"/>
              </a:spcAft>
            </a:pPr>
            <a:r>
              <a:rPr lang="nl-NL" dirty="0"/>
              <a:t>Als ergens een kracht op wordt uitgeoefend kan er vervorming ontstaan. De vorm wordt anders. </a:t>
            </a:r>
          </a:p>
          <a:p>
            <a:pPr algn="ctr">
              <a:spcAft>
                <a:spcPts val="600"/>
              </a:spcAft>
            </a:pPr>
            <a:r>
              <a:rPr lang="nl-NL" b="1" dirty="0"/>
              <a:t>2 soorten vervorming:</a:t>
            </a:r>
          </a:p>
        </p:txBody>
      </p:sp>
    </p:spTree>
    <p:extLst>
      <p:ext uri="{BB962C8B-B14F-4D97-AF65-F5344CB8AC3E}">
        <p14:creationId xmlns:p14="http://schemas.microsoft.com/office/powerpoint/2010/main" val="150106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B5A287-231B-44A7-BB1F-99161BCD415E}"/>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2000" i="1" kern="1200" dirty="0" err="1">
                <a:solidFill>
                  <a:schemeClr val="tx1"/>
                </a:solidFill>
                <a:latin typeface="+mj-lt"/>
                <a:ea typeface="+mj-ea"/>
                <a:cs typeface="+mj-cs"/>
              </a:rPr>
              <a:t>Verandering</a:t>
            </a:r>
            <a:r>
              <a:rPr lang="en-US" sz="2000" i="1" kern="1200" dirty="0">
                <a:solidFill>
                  <a:schemeClr val="tx1"/>
                </a:solidFill>
                <a:latin typeface="+mj-lt"/>
                <a:ea typeface="+mj-ea"/>
                <a:cs typeface="+mj-cs"/>
              </a:rPr>
              <a:t> van </a:t>
            </a:r>
            <a:r>
              <a:rPr lang="en-US" sz="2800" b="1" kern="1200" dirty="0" err="1">
                <a:solidFill>
                  <a:schemeClr val="tx1"/>
                </a:solidFill>
                <a:latin typeface="+mj-lt"/>
                <a:ea typeface="+mj-ea"/>
                <a:cs typeface="+mj-cs"/>
              </a:rPr>
              <a:t>Snelheid</a:t>
            </a:r>
            <a:br>
              <a:rPr lang="en-US" sz="1400" kern="1200" dirty="0">
                <a:solidFill>
                  <a:schemeClr val="tx1"/>
                </a:solidFill>
                <a:latin typeface="+mj-lt"/>
                <a:ea typeface="+mj-ea"/>
                <a:cs typeface="+mj-cs"/>
              </a:rPr>
            </a:br>
            <a:r>
              <a:rPr lang="en-US" sz="1400" kern="1200" dirty="0" err="1">
                <a:solidFill>
                  <a:schemeClr val="tx1"/>
                </a:solidFill>
                <a:latin typeface="+mj-lt"/>
                <a:ea typeface="+mj-ea"/>
                <a:cs typeface="+mj-cs"/>
              </a:rPr>
              <a:t>Als</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er</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een</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kracht</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ergens</a:t>
            </a:r>
            <a:r>
              <a:rPr lang="en-US" sz="1400" kern="1200" dirty="0">
                <a:solidFill>
                  <a:schemeClr val="tx1"/>
                </a:solidFill>
                <a:latin typeface="+mj-lt"/>
                <a:ea typeface="+mj-ea"/>
                <a:cs typeface="+mj-cs"/>
              </a:rPr>
              <a:t> op </a:t>
            </a:r>
            <a:r>
              <a:rPr lang="en-US" sz="1400" kern="1200" dirty="0" err="1">
                <a:solidFill>
                  <a:schemeClr val="tx1"/>
                </a:solidFill>
                <a:latin typeface="+mj-lt"/>
                <a:ea typeface="+mj-ea"/>
                <a:cs typeface="+mj-cs"/>
              </a:rPr>
              <a:t>wordt</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uitgeoefend</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kan</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er</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verandering</a:t>
            </a:r>
            <a:r>
              <a:rPr lang="en-US" sz="1400" kern="1200" dirty="0">
                <a:solidFill>
                  <a:schemeClr val="tx1"/>
                </a:solidFill>
                <a:latin typeface="+mj-lt"/>
                <a:ea typeface="+mj-ea"/>
                <a:cs typeface="+mj-cs"/>
              </a:rPr>
              <a:t> van </a:t>
            </a:r>
            <a:r>
              <a:rPr lang="en-US" sz="1400" kern="1200" dirty="0" err="1">
                <a:solidFill>
                  <a:schemeClr val="tx1"/>
                </a:solidFill>
                <a:latin typeface="+mj-lt"/>
                <a:ea typeface="+mj-ea"/>
                <a:cs typeface="+mj-cs"/>
              </a:rPr>
              <a:t>snelheid</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ontstaan</a:t>
            </a:r>
            <a:r>
              <a:rPr lang="en-US" sz="1400" kern="1200" dirty="0">
                <a:solidFill>
                  <a:schemeClr val="tx1"/>
                </a:solidFill>
                <a:latin typeface="+mj-lt"/>
                <a:ea typeface="+mj-ea"/>
                <a:cs typeface="+mj-cs"/>
              </a:rPr>
              <a:t>.</a:t>
            </a:r>
            <a:br>
              <a:rPr lang="en-US" sz="1400" kern="1200" dirty="0">
                <a:solidFill>
                  <a:schemeClr val="tx1"/>
                </a:solidFill>
                <a:latin typeface="+mj-lt"/>
                <a:ea typeface="+mj-ea"/>
                <a:cs typeface="+mj-cs"/>
              </a:rPr>
            </a:br>
            <a:r>
              <a:rPr lang="en-US" sz="1400" kern="1200" dirty="0">
                <a:solidFill>
                  <a:schemeClr val="tx1"/>
                </a:solidFill>
                <a:latin typeface="+mj-lt"/>
                <a:ea typeface="+mj-ea"/>
                <a:cs typeface="+mj-cs"/>
              </a:rPr>
              <a:t>De </a:t>
            </a:r>
            <a:r>
              <a:rPr lang="en-US" sz="1400" kern="1200" dirty="0" err="1">
                <a:solidFill>
                  <a:schemeClr val="tx1"/>
                </a:solidFill>
                <a:latin typeface="+mj-lt"/>
                <a:ea typeface="+mj-ea"/>
                <a:cs typeface="+mj-cs"/>
              </a:rPr>
              <a:t>snelheid</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wordt</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anders</a:t>
            </a:r>
            <a:r>
              <a:rPr lang="en-US" sz="1400" kern="1200" dirty="0">
                <a:solidFill>
                  <a:schemeClr val="tx1"/>
                </a:solidFill>
                <a:latin typeface="+mj-lt"/>
                <a:ea typeface="+mj-ea"/>
                <a:cs typeface="+mj-cs"/>
              </a:rPr>
              <a:t>.</a:t>
            </a:r>
            <a:br>
              <a:rPr lang="en-US" sz="1400" kern="1200" dirty="0">
                <a:solidFill>
                  <a:schemeClr val="tx1"/>
                </a:solidFill>
                <a:latin typeface="+mj-lt"/>
                <a:ea typeface="+mj-ea"/>
                <a:cs typeface="+mj-cs"/>
              </a:rPr>
            </a:br>
            <a:r>
              <a:rPr lang="en-US" sz="1400" b="1" kern="1200" dirty="0">
                <a:solidFill>
                  <a:schemeClr val="tx1"/>
                </a:solidFill>
                <a:latin typeface="+mj-lt"/>
                <a:ea typeface="+mj-ea"/>
                <a:cs typeface="+mj-cs"/>
              </a:rPr>
              <a:t>2 </a:t>
            </a:r>
            <a:r>
              <a:rPr lang="en-US" sz="1400" b="1" kern="1200" dirty="0" err="1">
                <a:solidFill>
                  <a:schemeClr val="tx1"/>
                </a:solidFill>
                <a:latin typeface="+mj-lt"/>
                <a:ea typeface="+mj-ea"/>
                <a:cs typeface="+mj-cs"/>
              </a:rPr>
              <a:t>soorten</a:t>
            </a:r>
            <a:r>
              <a:rPr lang="en-US" sz="1400" b="1" kern="1200" dirty="0">
                <a:solidFill>
                  <a:schemeClr val="tx1"/>
                </a:solidFill>
                <a:latin typeface="+mj-lt"/>
                <a:ea typeface="+mj-ea"/>
                <a:cs typeface="+mj-cs"/>
              </a:rPr>
              <a:t> </a:t>
            </a:r>
            <a:r>
              <a:rPr lang="en-US" sz="1400" b="1" kern="1200" dirty="0" err="1">
                <a:solidFill>
                  <a:schemeClr val="tx1"/>
                </a:solidFill>
                <a:latin typeface="+mj-lt"/>
                <a:ea typeface="+mj-ea"/>
                <a:cs typeface="+mj-cs"/>
              </a:rPr>
              <a:t>verandering</a:t>
            </a:r>
            <a:r>
              <a:rPr lang="en-US" sz="1400" b="1" kern="1200" dirty="0">
                <a:solidFill>
                  <a:schemeClr val="tx1"/>
                </a:solidFill>
                <a:latin typeface="+mj-lt"/>
                <a:ea typeface="+mj-ea"/>
                <a:cs typeface="+mj-cs"/>
              </a:rPr>
              <a:t> van </a:t>
            </a:r>
            <a:r>
              <a:rPr lang="en-US" sz="1400" b="1" kern="1200" dirty="0" err="1">
                <a:solidFill>
                  <a:schemeClr val="tx1"/>
                </a:solidFill>
                <a:latin typeface="+mj-lt"/>
                <a:ea typeface="+mj-ea"/>
                <a:cs typeface="+mj-cs"/>
              </a:rPr>
              <a:t>snelheid</a:t>
            </a:r>
            <a:r>
              <a:rPr lang="en-US" sz="1400" b="1" kern="1200" dirty="0">
                <a:solidFill>
                  <a:schemeClr val="tx1"/>
                </a:solidFill>
                <a:latin typeface="+mj-lt"/>
                <a:ea typeface="+mj-ea"/>
                <a:cs typeface="+mj-cs"/>
              </a:rPr>
              <a:t> </a:t>
            </a:r>
          </a:p>
        </p:txBody>
      </p:sp>
      <p:sp>
        <p:nvSpPr>
          <p:cNvPr id="4" name="Tekstvak 3">
            <a:extLst>
              <a:ext uri="{FF2B5EF4-FFF2-40B4-BE49-F238E27FC236}">
                <a16:creationId xmlns:a16="http://schemas.microsoft.com/office/drawing/2014/main" id="{C0178BE2-B4C5-4FB8-B5A0-C58653AFC850}"/>
              </a:ext>
            </a:extLst>
          </p:cNvPr>
          <p:cNvSpPr txBox="1"/>
          <p:nvPr/>
        </p:nvSpPr>
        <p:spPr>
          <a:xfrm>
            <a:off x="838201" y="1825625"/>
            <a:ext cx="4569424" cy="45426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err="1"/>
              <a:t>Versnelling</a:t>
            </a:r>
            <a:r>
              <a:rPr lang="en-US" b="1" dirty="0"/>
              <a:t>:</a:t>
            </a:r>
          </a:p>
          <a:p>
            <a:pPr>
              <a:lnSpc>
                <a:spcPct val="90000"/>
              </a:lnSpc>
              <a:spcAft>
                <a:spcPts val="600"/>
              </a:spcAft>
            </a:pPr>
            <a:r>
              <a:rPr lang="en-US" dirty="0"/>
              <a:t>De </a:t>
            </a:r>
            <a:r>
              <a:rPr lang="en-US" dirty="0" err="1"/>
              <a:t>snelheid</a:t>
            </a:r>
            <a:r>
              <a:rPr lang="en-US" dirty="0"/>
              <a:t> </a:t>
            </a:r>
            <a:r>
              <a:rPr lang="en-US" dirty="0" err="1"/>
              <a:t>wordt</a:t>
            </a:r>
            <a:r>
              <a:rPr lang="en-US" dirty="0"/>
              <a:t> </a:t>
            </a:r>
            <a:r>
              <a:rPr lang="en-US" dirty="0" err="1"/>
              <a:t>groter</a:t>
            </a:r>
            <a:r>
              <a:rPr lang="en-US" dirty="0"/>
              <a:t>.</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dirty="0" err="1"/>
              <a:t>Voorbeelden</a:t>
            </a:r>
            <a:r>
              <a:rPr lang="en-US" dirty="0"/>
              <a:t>:</a:t>
            </a:r>
          </a:p>
          <a:p>
            <a:pPr indent="-228600">
              <a:lnSpc>
                <a:spcPct val="90000"/>
              </a:lnSpc>
              <a:spcAft>
                <a:spcPts val="600"/>
              </a:spcAft>
              <a:buFont typeface="Arial" panose="020B0604020202020204" pitchFamily="34" charset="0"/>
              <a:buChar char="•"/>
            </a:pPr>
            <a:r>
              <a:rPr lang="en-US" dirty="0" err="1"/>
              <a:t>Ik</a:t>
            </a:r>
            <a:r>
              <a:rPr lang="en-US" dirty="0"/>
              <a:t> zit op de </a:t>
            </a:r>
            <a:r>
              <a:rPr lang="en-US" dirty="0" err="1"/>
              <a:t>fiets</a:t>
            </a:r>
            <a:r>
              <a:rPr lang="en-US" dirty="0"/>
              <a:t>. De wind </a:t>
            </a:r>
            <a:r>
              <a:rPr lang="en-US" dirty="0" err="1"/>
              <a:t>blaast</a:t>
            </a:r>
            <a:r>
              <a:rPr lang="en-US" dirty="0"/>
              <a:t> met </a:t>
            </a:r>
            <a:r>
              <a:rPr lang="en-US" dirty="0" err="1"/>
              <a:t>kracht</a:t>
            </a:r>
            <a:r>
              <a:rPr lang="en-US" dirty="0"/>
              <a:t> in </a:t>
            </a:r>
            <a:r>
              <a:rPr lang="en-US" dirty="0" err="1"/>
              <a:t>mijn</a:t>
            </a:r>
            <a:r>
              <a:rPr lang="en-US" dirty="0"/>
              <a:t> rug. </a:t>
            </a:r>
            <a:r>
              <a:rPr lang="en-US" dirty="0" err="1"/>
              <a:t>Ik</a:t>
            </a:r>
            <a:r>
              <a:rPr lang="en-US" dirty="0"/>
              <a:t> </a:t>
            </a:r>
            <a:r>
              <a:rPr lang="en-US" dirty="0" err="1"/>
              <a:t>ga</a:t>
            </a:r>
            <a:r>
              <a:rPr lang="en-US" dirty="0"/>
              <a:t> </a:t>
            </a:r>
            <a:r>
              <a:rPr lang="en-US" dirty="0" err="1"/>
              <a:t>sneller</a:t>
            </a:r>
            <a:r>
              <a:rPr lang="en-US" dirty="0"/>
              <a:t> </a:t>
            </a:r>
            <a:r>
              <a:rPr lang="en-US" dirty="0" err="1"/>
              <a:t>vooruit</a:t>
            </a:r>
            <a:r>
              <a:rPr lang="en-US" dirty="0"/>
              <a: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err="1"/>
              <a:t>Een</a:t>
            </a:r>
            <a:r>
              <a:rPr lang="en-US" dirty="0"/>
              <a:t> </a:t>
            </a:r>
            <a:r>
              <a:rPr lang="en-US" dirty="0" err="1"/>
              <a:t>knikker</a:t>
            </a:r>
            <a:r>
              <a:rPr lang="en-US" dirty="0"/>
              <a:t> </a:t>
            </a:r>
            <a:r>
              <a:rPr lang="en-US" dirty="0" err="1"/>
              <a:t>ligt</a:t>
            </a:r>
            <a:r>
              <a:rPr lang="en-US" dirty="0"/>
              <a:t> op de </a:t>
            </a:r>
            <a:r>
              <a:rPr lang="en-US" dirty="0" err="1"/>
              <a:t>tafel</a:t>
            </a:r>
            <a:r>
              <a:rPr lang="en-US" dirty="0"/>
              <a:t>. </a:t>
            </a:r>
            <a:r>
              <a:rPr lang="en-US" dirty="0" err="1"/>
              <a:t>Ik</a:t>
            </a:r>
            <a:r>
              <a:rPr lang="en-US" dirty="0"/>
              <a:t> </a:t>
            </a:r>
            <a:r>
              <a:rPr lang="en-US" dirty="0" err="1"/>
              <a:t>stoot</a:t>
            </a:r>
            <a:r>
              <a:rPr lang="en-US" dirty="0"/>
              <a:t> </a:t>
            </a:r>
            <a:r>
              <a:rPr lang="en-US" dirty="0" err="1"/>
              <a:t>er</a:t>
            </a:r>
            <a:r>
              <a:rPr lang="en-US" dirty="0"/>
              <a:t> </a:t>
            </a:r>
            <a:r>
              <a:rPr lang="en-US" dirty="0" err="1"/>
              <a:t>tegen</a:t>
            </a:r>
            <a:r>
              <a:rPr lang="en-US" dirty="0"/>
              <a:t>. De </a:t>
            </a:r>
            <a:r>
              <a:rPr lang="en-US" dirty="0" err="1"/>
              <a:t>knikker</a:t>
            </a:r>
            <a:r>
              <a:rPr lang="en-US" dirty="0"/>
              <a:t> </a:t>
            </a:r>
            <a:r>
              <a:rPr lang="en-US" dirty="0" err="1"/>
              <a:t>begint</a:t>
            </a:r>
            <a:r>
              <a:rPr lang="en-US" dirty="0"/>
              <a:t> te </a:t>
            </a:r>
            <a:r>
              <a:rPr lang="en-US" dirty="0" err="1"/>
              <a:t>rollen</a:t>
            </a:r>
            <a:r>
              <a:rPr lang="en-US" dirty="0"/>
              <a:t>. </a:t>
            </a:r>
            <a:r>
              <a:rPr lang="en-US" dirty="0" err="1"/>
              <a:t>Eerst</a:t>
            </a:r>
            <a:r>
              <a:rPr lang="en-US" dirty="0"/>
              <a:t> is de </a:t>
            </a:r>
            <a:r>
              <a:rPr lang="en-US" dirty="0" err="1"/>
              <a:t>snelheid</a:t>
            </a:r>
            <a:r>
              <a:rPr lang="en-US" dirty="0"/>
              <a:t> 0 </a:t>
            </a:r>
            <a:r>
              <a:rPr lang="en-US" dirty="0" err="1"/>
              <a:t>als</a:t>
            </a:r>
            <a:r>
              <a:rPr lang="en-US" dirty="0"/>
              <a:t> </a:t>
            </a:r>
            <a:r>
              <a:rPr lang="en-US" dirty="0" err="1"/>
              <a:t>hij</a:t>
            </a:r>
            <a:r>
              <a:rPr lang="en-US" dirty="0"/>
              <a:t> </a:t>
            </a:r>
            <a:r>
              <a:rPr lang="en-US" dirty="0" err="1"/>
              <a:t>beweegt</a:t>
            </a:r>
            <a:r>
              <a:rPr lang="en-US" dirty="0"/>
              <a:t> is de </a:t>
            </a:r>
            <a:r>
              <a:rPr lang="en-US" dirty="0" err="1"/>
              <a:t>snelheid</a:t>
            </a:r>
            <a:r>
              <a:rPr lang="en-US" dirty="0"/>
              <a:t> </a:t>
            </a:r>
            <a:r>
              <a:rPr lang="en-US" dirty="0" err="1"/>
              <a:t>natuurlijk</a:t>
            </a:r>
            <a:r>
              <a:rPr lang="en-US" dirty="0"/>
              <a:t> </a:t>
            </a:r>
            <a:r>
              <a:rPr lang="en-US" dirty="0" err="1"/>
              <a:t>groter</a:t>
            </a:r>
            <a:r>
              <a:rPr lang="en-US" dirty="0"/>
              <a:t> dan 0.</a:t>
            </a:r>
          </a:p>
          <a:p>
            <a:pPr indent="-228600">
              <a:lnSpc>
                <a:spcPct val="90000"/>
              </a:lnSpc>
              <a:spcAft>
                <a:spcPts val="600"/>
              </a:spcAft>
              <a:buFont typeface="Arial" panose="020B0604020202020204" pitchFamily="34" charset="0"/>
              <a:buChar char="•"/>
            </a:pPr>
            <a:endParaRPr lang="en-US" dirty="0"/>
          </a:p>
        </p:txBody>
      </p:sp>
      <p:sp>
        <p:nvSpPr>
          <p:cNvPr id="34"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Afbeelding 10" descr="Afbeelding met buiten, klein, krijt, bal&#10;&#10;Automatisch gegenereerde beschrijving">
            <a:extLst>
              <a:ext uri="{FF2B5EF4-FFF2-40B4-BE49-F238E27FC236}">
                <a16:creationId xmlns:a16="http://schemas.microsoft.com/office/drawing/2014/main" id="{6684F1A2-E944-4DB6-B12D-3BBAB9724D01}"/>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469" r="7187"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6"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Afbeelding 7" descr="Afbeelding met buiten, fiets, weg, rijden&#10;&#10;Automatisch gegenereerde beschrijving">
            <a:extLst>
              <a:ext uri="{FF2B5EF4-FFF2-40B4-BE49-F238E27FC236}">
                <a16:creationId xmlns:a16="http://schemas.microsoft.com/office/drawing/2014/main" id="{7BA82489-7DAF-4549-951F-B33F6116D35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249" r="-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Tekstvak 4">
            <a:extLst>
              <a:ext uri="{FF2B5EF4-FFF2-40B4-BE49-F238E27FC236}">
                <a16:creationId xmlns:a16="http://schemas.microsoft.com/office/drawing/2014/main" id="{0E4E7467-26AC-4A01-BB07-26C217A84827}"/>
              </a:ext>
            </a:extLst>
          </p:cNvPr>
          <p:cNvSpPr txBox="1"/>
          <p:nvPr/>
        </p:nvSpPr>
        <p:spPr>
          <a:xfrm>
            <a:off x="5696294" y="3089638"/>
            <a:ext cx="5502387" cy="33239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nl-NL" b="1" dirty="0"/>
              <a:t>Vertraging:</a:t>
            </a:r>
          </a:p>
          <a:p>
            <a:pPr>
              <a:spcAft>
                <a:spcPts val="600"/>
              </a:spcAft>
            </a:pPr>
            <a:r>
              <a:rPr lang="nl-NL" dirty="0"/>
              <a:t>De snelheid wordt kleiner.</a:t>
            </a:r>
          </a:p>
          <a:p>
            <a:pPr>
              <a:spcAft>
                <a:spcPts val="600"/>
              </a:spcAft>
            </a:pPr>
            <a:endParaRPr lang="nl-NL" dirty="0"/>
          </a:p>
          <a:p>
            <a:pPr>
              <a:spcAft>
                <a:spcPts val="600"/>
              </a:spcAft>
            </a:pPr>
            <a:r>
              <a:rPr lang="nl-NL" dirty="0"/>
              <a:t>Voorbeelden:</a:t>
            </a:r>
          </a:p>
          <a:p>
            <a:pPr marL="285750" indent="-285750">
              <a:spcAft>
                <a:spcPts val="600"/>
              </a:spcAft>
              <a:buFont typeface="Arial" panose="020B0604020202020204" pitchFamily="34" charset="0"/>
              <a:buChar char="•"/>
            </a:pPr>
            <a:r>
              <a:rPr lang="nl-NL" dirty="0"/>
              <a:t>Ik zit weer op de fiets. De wind blaast nu met kracht in mijn gezicht. Ik ga nu langzamer vooruit.</a:t>
            </a:r>
          </a:p>
          <a:p>
            <a:pPr>
              <a:spcAft>
                <a:spcPts val="600"/>
              </a:spcAft>
            </a:pPr>
            <a:endParaRPr lang="nl-NL" dirty="0"/>
          </a:p>
          <a:p>
            <a:pPr marL="285750" indent="-285750">
              <a:spcAft>
                <a:spcPts val="600"/>
              </a:spcAft>
              <a:buFont typeface="Arial" panose="020B0604020202020204" pitchFamily="34" charset="0"/>
              <a:buChar char="•"/>
            </a:pPr>
            <a:r>
              <a:rPr lang="nl-NL" dirty="0"/>
              <a:t>Een knikker rolt van een gladde tafel op een dik tapijt. De lange draden houden de knikker tegen. De knikker gaat langzamer rollen. Hij vertraagd. Tot hij stil ligt.</a:t>
            </a:r>
          </a:p>
        </p:txBody>
      </p:sp>
    </p:spTree>
    <p:extLst>
      <p:ext uri="{BB962C8B-B14F-4D97-AF65-F5344CB8AC3E}">
        <p14:creationId xmlns:p14="http://schemas.microsoft.com/office/powerpoint/2010/main" val="4016539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770075" y="1152144"/>
            <a:ext cx="4484095" cy="4871285"/>
          </a:xfrm>
        </p:spPr>
        <p:txBody>
          <a:bodyPr>
            <a:normAutofit/>
          </a:bodyPr>
          <a:lstStyle/>
          <a:p>
            <a:pPr algn="l"/>
            <a:r>
              <a:rPr lang="nl-NL" sz="2400" i="1" dirty="0"/>
              <a:t>Verandering van</a:t>
            </a:r>
            <a:r>
              <a:rPr lang="nl-NL" sz="3600" i="1" dirty="0"/>
              <a:t> </a:t>
            </a:r>
            <a:r>
              <a:rPr lang="nl-NL" sz="3600" b="1" u="sng" dirty="0"/>
              <a:t>Richting </a:t>
            </a:r>
            <a:br>
              <a:rPr lang="nl-NL" sz="1400" b="1" u="sng" dirty="0"/>
            </a:br>
            <a:r>
              <a:rPr lang="nl-NL" sz="1800" dirty="0"/>
              <a:t>als er een kracht wordt uitgeoefend kan de richting van de beweging veranderen</a:t>
            </a:r>
            <a:br>
              <a:rPr lang="nl-NL" sz="1800" dirty="0"/>
            </a:br>
            <a:br>
              <a:rPr lang="nl-NL" sz="1800" dirty="0"/>
            </a:br>
            <a:r>
              <a:rPr lang="nl-NL" sz="1800" dirty="0"/>
              <a:t>Door aan iets te trekken of er tegen te duwen kun je de richting veranderen.</a:t>
            </a:r>
            <a:br>
              <a:rPr lang="nl-NL" sz="1800" dirty="0"/>
            </a:br>
            <a:br>
              <a:rPr lang="nl-NL" sz="1800" dirty="0"/>
            </a:br>
            <a:br>
              <a:rPr lang="nl-NL" sz="1800" dirty="0"/>
            </a:br>
            <a:r>
              <a:rPr lang="nl-NL" sz="1800" dirty="0"/>
              <a:t>Voorbeelden:</a:t>
            </a:r>
            <a:br>
              <a:rPr lang="nl-NL" sz="1800" dirty="0"/>
            </a:br>
            <a:r>
              <a:rPr lang="nl-NL" sz="1800" dirty="0"/>
              <a:t>Ik schop tegen een bal. De bal gaat richting doel. De keeper bokst tegen de bal. Hij verandert de richting. Helaas geen doelpunt.</a:t>
            </a:r>
            <a:br>
              <a:rPr lang="nl-NL" sz="1800" dirty="0"/>
            </a:br>
            <a:br>
              <a:rPr lang="nl-NL" sz="1800" dirty="0"/>
            </a:br>
            <a:r>
              <a:rPr lang="nl-NL" sz="1800" dirty="0"/>
              <a:t>De wind waait tegen de torenhaan. De haan draait met de wind mee. Als de wind van een andere kant komt draait de haan ook weer die richting in.</a:t>
            </a:r>
          </a:p>
        </p:txBody>
      </p:sp>
      <p:sp>
        <p:nvSpPr>
          <p:cNvPr id="21"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7EFC8B0-BA79-487C-9B2D-244FD28C3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4" name="Rectangle 64">
              <a:extLst>
                <a:ext uri="{FF2B5EF4-FFF2-40B4-BE49-F238E27FC236}">
                  <a16:creationId xmlns:a16="http://schemas.microsoft.com/office/drawing/2014/main" id="{625847B9-BDFD-41A5-9C76-ADF63FEB9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543DA088-4A6C-4B70-A1BD-93BF968FB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D107A1F-AB10-4761-B249-CF61E4A1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322A2ED9-9343-4BF9-8AAD-F7F473ED5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84B1C7D2-9D3A-4D47-94E8-635DB802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A7971123-E6C6-41F4-A868-CE71A5A79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6C5C7061-527D-498C-BCE8-AE1079A8B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E6E3A9F3-F372-4BEE-BF02-8D7E82F9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A530C9A-DA0D-46BD-AB2B-27FB028E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573DBEE6-BB99-4FC1-8363-A36890BD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DE52DA8E-7D9E-4DDA-91A9-E6F12A9A9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F62E2E9-2B64-4003-9B18-08A28718B7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FF289322-6350-4440-8F34-71AD51003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D6E4005-4648-4351-946E-EAFB8CB8E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BA39DB75-07C4-4922-9B89-33445E05C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6EF4F118-0A5E-4768-ADC2-4AFC817CA9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95CF56B3-23B3-42E1-AAA1-4FA75BABA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EF5D08C1-A2F5-48D0-8321-A60CD6F41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6283A081-DA50-4116-B883-74F49D7FD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8EA21E39-BF3E-4674-A0A3-75056D156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Afbeelding 3" descr="Afbeelding met voetbal, gras, persoon, spelen&#10;&#10;Automatisch gegenereerde beschrijving">
            <a:extLst>
              <a:ext uri="{FF2B5EF4-FFF2-40B4-BE49-F238E27FC236}">
                <a16:creationId xmlns:a16="http://schemas.microsoft.com/office/drawing/2014/main" id="{706C5449-A155-4DE3-B24B-F18D71EB93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909" b="14910"/>
          <a:stretch/>
        </p:blipFill>
        <p:spPr>
          <a:xfrm>
            <a:off x="5419898" y="10"/>
            <a:ext cx="6772102" cy="3233974"/>
          </a:xfrm>
          <a:prstGeom prst="rect">
            <a:avLst/>
          </a:prstGeom>
        </p:spPr>
      </p:pic>
      <p:sp>
        <p:nvSpPr>
          <p:cNvPr id="45" name="Rectangle 4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windvaan, object, buiten, gebouw&#10;&#10;Automatisch gegenereerde beschrijving">
            <a:extLst>
              <a:ext uri="{FF2B5EF4-FFF2-40B4-BE49-F238E27FC236}">
                <a16:creationId xmlns:a16="http://schemas.microsoft.com/office/drawing/2014/main" id="{38CCDEBF-C22A-4743-A8E3-A76EFFFDF97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249" r="-2" b="14938"/>
          <a:stretch/>
        </p:blipFill>
        <p:spPr>
          <a:xfrm>
            <a:off x="5419899" y="3248272"/>
            <a:ext cx="6772102" cy="3609728"/>
          </a:xfrm>
          <a:prstGeom prst="rect">
            <a:avLst/>
          </a:prstGeom>
        </p:spPr>
      </p:pic>
      <p:sp>
        <p:nvSpPr>
          <p:cNvPr id="9" name="Tekstvak 8">
            <a:extLst>
              <a:ext uri="{FF2B5EF4-FFF2-40B4-BE49-F238E27FC236}">
                <a16:creationId xmlns:a16="http://schemas.microsoft.com/office/drawing/2014/main" id="{AA84AD36-9D92-482E-88C4-FF3CD03A174D}"/>
              </a:ext>
            </a:extLst>
          </p:cNvPr>
          <p:cNvSpPr txBox="1"/>
          <p:nvPr/>
        </p:nvSpPr>
        <p:spPr>
          <a:xfrm>
            <a:off x="9481001" y="6657945"/>
            <a:ext cx="2710999"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5" tooltip="https://www.flickr.com/photos/judy-van-der-velden/2223796530">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nl-NL" sz="700">
              <a:solidFill>
                <a:srgbClr val="FFFFFF"/>
              </a:solidFill>
            </a:endParaRPr>
          </a:p>
        </p:txBody>
      </p:sp>
    </p:spTree>
    <p:extLst>
      <p:ext uri="{BB962C8B-B14F-4D97-AF65-F5344CB8AC3E}">
        <p14:creationId xmlns:p14="http://schemas.microsoft.com/office/powerpoint/2010/main" val="285094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69C22775-DB25-4B1A-AAA0-A2449DB60C24}"/>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46" y="0"/>
            <a:ext cx="11000936" cy="6673362"/>
          </a:xfrm>
          <a:prstGeom prst="rect">
            <a:avLst/>
          </a:prstGeom>
        </p:spPr>
      </p:pic>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1524000" y="1122362"/>
            <a:ext cx="9144000" cy="4959123"/>
          </a:xfrm>
        </p:spPr>
        <p:txBody>
          <a:bodyPr>
            <a:normAutofit fontScale="90000"/>
          </a:bodyPr>
          <a:lstStyle/>
          <a:p>
            <a:r>
              <a:rPr lang="nl-NL" sz="8800" b="1" u="sng" dirty="0"/>
              <a:t>Kracht</a:t>
            </a:r>
            <a:br>
              <a:rPr lang="nl-NL" sz="8800" b="1" u="sng" dirty="0"/>
            </a:br>
            <a:r>
              <a:rPr lang="nl-NL" sz="2800" dirty="0"/>
              <a:t>heeft 3 eigenschappen.</a:t>
            </a:r>
            <a:br>
              <a:rPr lang="nl-NL" sz="2800" dirty="0"/>
            </a:br>
            <a:br>
              <a:rPr lang="nl-NL" sz="2800" dirty="0"/>
            </a:br>
            <a:r>
              <a:rPr lang="nl-NL" sz="4400" b="1" dirty="0"/>
              <a:t>1. een aangrijpingspunt</a:t>
            </a:r>
            <a:br>
              <a:rPr lang="nl-NL" sz="4400" b="1" dirty="0"/>
            </a:br>
            <a:r>
              <a:rPr lang="nl-NL" sz="4400" b="1" dirty="0"/>
              <a:t>2.  een richting </a:t>
            </a:r>
            <a:br>
              <a:rPr lang="nl-NL" sz="4400" b="1" dirty="0"/>
            </a:br>
            <a:r>
              <a:rPr lang="nl-NL" sz="4400" b="1" dirty="0"/>
              <a:t>3.  grootte</a:t>
            </a:r>
            <a:br>
              <a:rPr lang="nl-NL" sz="2800" dirty="0"/>
            </a:br>
            <a:br>
              <a:rPr lang="nl-NL" sz="2800" dirty="0"/>
            </a:br>
            <a:r>
              <a:rPr lang="nl-NL" sz="2800" dirty="0"/>
              <a:t>(zie de volgende dia’s)</a:t>
            </a:r>
            <a:br>
              <a:rPr lang="nl-NL" sz="2800" dirty="0"/>
            </a:br>
            <a:endParaRPr lang="nl-NL" sz="8800" dirty="0"/>
          </a:p>
        </p:txBody>
      </p:sp>
    </p:spTree>
    <p:extLst>
      <p:ext uri="{BB962C8B-B14F-4D97-AF65-F5344CB8AC3E}">
        <p14:creationId xmlns:p14="http://schemas.microsoft.com/office/powerpoint/2010/main" val="351845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961D77B-EFC0-444B-87E8-4C48EB6BEA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1" name="Oval 20">
              <a:extLst>
                <a:ext uri="{FF2B5EF4-FFF2-40B4-BE49-F238E27FC236}">
                  <a16:creationId xmlns:a16="http://schemas.microsoft.com/office/drawing/2014/main" id="{4346D97B-F445-47F3-BA3B-4674EA928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EC0B06-9FB5-4E2A-8F85-3F5C3C470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CB018DE-77EA-4771-BBB3-3E8678CB0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F74779D-38D4-4594-82D5-4DD618BE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C2FA1FD-3E25-4C6B-81AF-B74DDCDA7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74878CC-F698-4AC1-BC95-5326B0A31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Afbeelding 3" descr="Afbeelding met persoon, vrouw, kleding, buiten&#10;&#10;Automatisch gegenereerde beschrijving">
            <a:extLst>
              <a:ext uri="{FF2B5EF4-FFF2-40B4-BE49-F238E27FC236}">
                <a16:creationId xmlns:a16="http://schemas.microsoft.com/office/drawing/2014/main" id="{8E8F4612-0AB9-44E5-9EA3-6584C52B26E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73" r="24125" b="3"/>
          <a:stretch/>
        </p:blipFill>
        <p:spPr>
          <a:xfrm>
            <a:off x="603504" y="417317"/>
            <a:ext cx="3549663" cy="3157838"/>
          </a:xfrm>
          <a:prstGeom prst="rect">
            <a:avLst/>
          </a:prstGeom>
        </p:spPr>
      </p:pic>
      <p:grpSp>
        <p:nvGrpSpPr>
          <p:cNvPr id="28" name="Group 27">
            <a:extLst>
              <a:ext uri="{FF2B5EF4-FFF2-40B4-BE49-F238E27FC236}">
                <a16:creationId xmlns:a16="http://schemas.microsoft.com/office/drawing/2014/main" id="{B7B4DECA-15C8-4678-96F8-1CA5C3D502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0585" y="561296"/>
            <a:ext cx="304800" cy="429768"/>
            <a:chOff x="215328" y="-46937"/>
            <a:chExt cx="304800" cy="2773841"/>
          </a:xfrm>
        </p:grpSpPr>
        <p:cxnSp>
          <p:nvCxnSpPr>
            <p:cNvPr id="29" name="Straight Connector 28">
              <a:extLst>
                <a:ext uri="{FF2B5EF4-FFF2-40B4-BE49-F238E27FC236}">
                  <a16:creationId xmlns:a16="http://schemas.microsoft.com/office/drawing/2014/main" id="{F0D83F5C-F1F1-4882-9C32-26A6B186A8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D0986A-A3B6-4FFD-9EBD-A5CCBF8CE3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BA8203-A31E-45DE-97A5-E5B006413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02206D-4121-46D6-9F2F-4F24D21444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Afbeelding 6" descr="Afbeelding met buiten, man, rijden, skiën&#10;&#10;Automatisch gegenereerde beschrijving">
            <a:extLst>
              <a:ext uri="{FF2B5EF4-FFF2-40B4-BE49-F238E27FC236}">
                <a16:creationId xmlns:a16="http://schemas.microsoft.com/office/drawing/2014/main" id="{65CF7682-FDBC-454F-848E-D3E6869E4BD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087"/>
          <a:stretch/>
        </p:blipFill>
        <p:spPr>
          <a:xfrm>
            <a:off x="4280448" y="417317"/>
            <a:ext cx="3549663" cy="3162873"/>
          </a:xfrm>
          <a:prstGeom prst="rect">
            <a:avLst/>
          </a:prstGeom>
        </p:spPr>
      </p:pic>
      <p:sp>
        <p:nvSpPr>
          <p:cNvPr id="34" name="Rectangle 33">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fbeelding 10" descr="Afbeelding met buiten, gebouw, honkbal, slaghout&#10;&#10;Automatisch gegenereerde beschrijving">
            <a:extLst>
              <a:ext uri="{FF2B5EF4-FFF2-40B4-BE49-F238E27FC236}">
                <a16:creationId xmlns:a16="http://schemas.microsoft.com/office/drawing/2014/main" id="{689F3A54-CE6F-4E24-B169-641124BFBFD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929" r="10763"/>
          <a:stretch/>
        </p:blipFill>
        <p:spPr>
          <a:xfrm>
            <a:off x="7949294" y="417317"/>
            <a:ext cx="3549663" cy="3162873"/>
          </a:xfrm>
          <a:prstGeom prst="rect">
            <a:avLst/>
          </a:prstGeom>
        </p:spPr>
      </p:pic>
      <p:grpSp>
        <p:nvGrpSpPr>
          <p:cNvPr id="36" name="Group 35">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37" name="Straight Connector 36">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5" name="Straight Connector 44">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2A302445-8DD2-4954-B6F5-940AFD12690C}"/>
              </a:ext>
            </a:extLst>
          </p:cNvPr>
          <p:cNvSpPr>
            <a:spLocks noGrp="1"/>
          </p:cNvSpPr>
          <p:nvPr>
            <p:ph type="ctrTitle"/>
          </p:nvPr>
        </p:nvSpPr>
        <p:spPr>
          <a:xfrm>
            <a:off x="630936" y="3776870"/>
            <a:ext cx="10849814" cy="2548931"/>
          </a:xfrm>
          <a:noFill/>
        </p:spPr>
        <p:txBody>
          <a:bodyPr anchor="t">
            <a:normAutofit fontScale="90000"/>
          </a:bodyPr>
          <a:lstStyle/>
          <a:p>
            <a:pPr algn="l"/>
            <a:r>
              <a:rPr lang="nl-NL" sz="2200" b="1" u="sng" dirty="0">
                <a:solidFill>
                  <a:schemeClr val="bg1"/>
                </a:solidFill>
              </a:rPr>
              <a:t>Kracht </a:t>
            </a:r>
            <a:r>
              <a:rPr lang="nl-NL" sz="2200" dirty="0">
                <a:solidFill>
                  <a:schemeClr val="bg1"/>
                </a:solidFill>
              </a:rPr>
              <a:t>heeft 3 eigenschappen.</a:t>
            </a:r>
            <a:br>
              <a:rPr lang="nl-NL" sz="1200" dirty="0">
                <a:solidFill>
                  <a:schemeClr val="bg1"/>
                </a:solidFill>
              </a:rPr>
            </a:br>
            <a:br>
              <a:rPr lang="nl-NL" sz="4800" dirty="0">
                <a:solidFill>
                  <a:schemeClr val="bg1"/>
                </a:solidFill>
              </a:rPr>
            </a:br>
            <a:r>
              <a:rPr lang="nl-NL" sz="4800" dirty="0">
                <a:solidFill>
                  <a:schemeClr val="bg1"/>
                </a:solidFill>
              </a:rPr>
              <a:t>1. een aangrijpingspunt</a:t>
            </a:r>
            <a:br>
              <a:rPr lang="nl-NL" sz="1200" dirty="0">
                <a:solidFill>
                  <a:schemeClr val="bg1"/>
                </a:solidFill>
              </a:rPr>
            </a:br>
            <a:r>
              <a:rPr lang="nl-NL" sz="1200" dirty="0">
                <a:solidFill>
                  <a:schemeClr val="bg1"/>
                </a:solidFill>
              </a:rPr>
              <a:t>Een kracht moet ergens vastpakken, tegen duwen, aan trekken. Een kracht kan niks veranderen als die kracht er niet bij kan komen.</a:t>
            </a:r>
            <a:br>
              <a:rPr lang="nl-NL" sz="1200" dirty="0">
                <a:solidFill>
                  <a:schemeClr val="bg1"/>
                </a:solidFill>
              </a:rPr>
            </a:br>
            <a:br>
              <a:rPr lang="nl-NL" sz="1200" dirty="0">
                <a:solidFill>
                  <a:schemeClr val="bg1"/>
                </a:solidFill>
              </a:rPr>
            </a:br>
            <a:r>
              <a:rPr lang="nl-NL" sz="1200" dirty="0">
                <a:solidFill>
                  <a:schemeClr val="bg1"/>
                </a:solidFill>
              </a:rPr>
              <a:t>Voorbeelden:</a:t>
            </a:r>
            <a:br>
              <a:rPr lang="nl-NL" sz="1200" dirty="0">
                <a:solidFill>
                  <a:schemeClr val="bg1"/>
                </a:solidFill>
              </a:rPr>
            </a:br>
            <a:r>
              <a:rPr lang="nl-NL" sz="1200" dirty="0">
                <a:solidFill>
                  <a:schemeClr val="bg1"/>
                </a:solidFill>
              </a:rPr>
              <a:t>de wind kan jouw haar pas door de war waaien als je buiten bent.</a:t>
            </a:r>
            <a:br>
              <a:rPr lang="nl-NL" sz="1200" dirty="0">
                <a:solidFill>
                  <a:schemeClr val="bg1"/>
                </a:solidFill>
              </a:rPr>
            </a:br>
            <a:r>
              <a:rPr lang="nl-NL" sz="1200" dirty="0">
                <a:solidFill>
                  <a:schemeClr val="bg1"/>
                </a:solidFill>
              </a:rPr>
              <a:t>Om iemand om te duwen moet ik die persoon toch echt aanraken.</a:t>
            </a:r>
            <a:br>
              <a:rPr lang="nl-NL" sz="1200" dirty="0">
                <a:solidFill>
                  <a:schemeClr val="bg1"/>
                </a:solidFill>
              </a:rPr>
            </a:br>
            <a:r>
              <a:rPr lang="nl-NL" sz="1200" dirty="0">
                <a:solidFill>
                  <a:schemeClr val="bg1"/>
                </a:solidFill>
              </a:rPr>
              <a:t>Als het touw niet vast zit kan ik de kar niet vooruit trekken.</a:t>
            </a:r>
            <a:br>
              <a:rPr lang="nl-NL" sz="1200" dirty="0">
                <a:solidFill>
                  <a:schemeClr val="bg1"/>
                </a:solidFill>
              </a:rPr>
            </a:br>
            <a:endParaRPr lang="nl-NL" sz="1200" dirty="0">
              <a:solidFill>
                <a:schemeClr val="bg1"/>
              </a:solidFill>
            </a:endParaRPr>
          </a:p>
        </p:txBody>
      </p:sp>
    </p:spTree>
    <p:extLst>
      <p:ext uri="{BB962C8B-B14F-4D97-AF65-F5344CB8AC3E}">
        <p14:creationId xmlns:p14="http://schemas.microsoft.com/office/powerpoint/2010/main" val="335260108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CE953A39ADF546A141DF856B71531B" ma:contentTypeVersion="11" ma:contentTypeDescription="Create a new document." ma:contentTypeScope="" ma:versionID="e885bd34a16fc5bdedb02e13d6e12a07">
  <xsd:schema xmlns:xsd="http://www.w3.org/2001/XMLSchema" xmlns:xs="http://www.w3.org/2001/XMLSchema" xmlns:p="http://schemas.microsoft.com/office/2006/metadata/properties" xmlns:ns3="1f2ccef2-4bcb-4559-aafa-a7bd6467767e" xmlns:ns4="926e5cab-69e8-49cf-adf0-402384144714" targetNamespace="http://schemas.microsoft.com/office/2006/metadata/properties" ma:root="true" ma:fieldsID="046c80a684358a8645db28d60c80ed72" ns3:_="" ns4:_="">
    <xsd:import namespace="1f2ccef2-4bcb-4559-aafa-a7bd6467767e"/>
    <xsd:import namespace="926e5cab-69e8-49cf-adf0-402384144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DateTaken" minOccurs="0"/>
                <xsd:element ref="ns4:MediaServiceAutoTags"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ccef2-4bcb-4559-aafa-a7bd6467767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6e5cab-69e8-49cf-adf0-402384144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2B7DF3-C41B-4F61-89EA-51A48BCDB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2ccef2-4bcb-4559-aafa-a7bd6467767e"/>
    <ds:schemaRef ds:uri="926e5cab-69e8-49cf-adf0-402384144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8AC3FC-C6C2-4276-B58A-111E01EE2F6F}">
  <ds:schemaRefs>
    <ds:schemaRef ds:uri="http://schemas.microsoft.com/sharepoint/v3/contenttype/forms"/>
  </ds:schemaRefs>
</ds:datastoreItem>
</file>

<file path=customXml/itemProps3.xml><?xml version="1.0" encoding="utf-8"?>
<ds:datastoreItem xmlns:ds="http://schemas.openxmlformats.org/officeDocument/2006/customXml" ds:itemID="{3DECF3C2-3990-4D68-8637-0A7A580BD72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229</TotalTime>
  <Words>1773</Words>
  <Application>Microsoft Office PowerPoint</Application>
  <PresentationFormat>Breedbeeld</PresentationFormat>
  <Paragraphs>113</Paragraphs>
  <Slides>18</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Arial</vt:lpstr>
      <vt:lpstr>Arial Black</vt:lpstr>
      <vt:lpstr>Calibri</vt:lpstr>
      <vt:lpstr>Calibri Light</vt:lpstr>
      <vt:lpstr>Kantoorthema</vt:lpstr>
      <vt:lpstr>Wat is  Kracht?</vt:lpstr>
      <vt:lpstr>Kracht</vt:lpstr>
      <vt:lpstr>Kracht  Wat hebben we net gezien? </vt:lpstr>
      <vt:lpstr>Kracht</vt:lpstr>
      <vt:lpstr>Vervorming</vt:lpstr>
      <vt:lpstr>Verandering van Snelheid Als er een kracht ergens op wordt uitgeoefend kan er verandering van snelheid ontstaan. De snelheid wordt anders. 2 soorten verandering van snelheid </vt:lpstr>
      <vt:lpstr>Verandering van Richting  als er een kracht wordt uitgeoefend kan de richting van de beweging veranderen  Door aan iets te trekken of er tegen te duwen kun je de richting veranderen.   Voorbeelden: Ik schop tegen een bal. De bal gaat richting doel. De keeper bokst tegen de bal. Hij verandert de richting. Helaas geen doelpunt.  De wind waait tegen de torenhaan. De haan draait met de wind mee. Als de wind van een andere kant komt draait de haan ook weer die richting in.</vt:lpstr>
      <vt:lpstr>Kracht heeft 3 eigenschappen.  1. een aangrijpingspunt 2.  een richting  3.  grootte  (zie de volgende dia’s) </vt:lpstr>
      <vt:lpstr>Kracht heeft 3 eigenschappen.  1. een aangrijpingspunt Een kracht moet ergens vastpakken, tegen duwen, aan trekken. Een kracht kan niks veranderen als die kracht er niet bij kan komen.  Voorbeelden: de wind kan jouw haar pas door de war waaien als je buiten bent. Om iemand om te duwen moet ik die persoon toch echt aanraken. Als het touw niet vast zit kan ik de kar niet vooruit trekken. </vt:lpstr>
      <vt:lpstr>Kracht heeft 3 eigenschappen  2. Richting  De kracht komt van onder, van boven, van voor, van achter of van opzij.  En die kracht duwt of trekt in een bepaalde richting: naar onder, naar boven, naar voor, naar achter of naar opzij.  </vt:lpstr>
      <vt:lpstr>Kracht heeft 3 eigenschappen.   3.  Grootte de kracht kan heel groot of heel klein zijn.  Hoe groter de kracht hoe groter de verandering van vorm, snelheid of richting.  Bij windkracht 10 waaien er meer bomen om dan bij windkracht 1. De kracht van een orkaan is nog groter.  Een paard heeft meer kracht dan een hond; hij kan dus een zwaardere kar trekken.   </vt:lpstr>
      <vt:lpstr>Een kracht wordt aangegeven met een Vector</vt:lpstr>
      <vt:lpstr>Kracht is een grootheid.</vt:lpstr>
      <vt:lpstr>De 3 weten van Newton</vt:lpstr>
      <vt:lpstr>Eerste wet van Newton:   Een voorwerp waarop geen resulterende kracht werkt, is in rust of beweegt zich rechtlijnig met constante snelheid voort.  </vt:lpstr>
      <vt:lpstr>Tweede wet van Newton  De verandering van de snelheid is recht evenredig met de resulterende kracht en volgt de rechte lijn waarin de kracht werkt. </vt:lpstr>
      <vt:lpstr>Derde wet van Newton  Actie = reactie.  De ene kracht roept een  tegengestelde kracht op.  Ze duwen net zo lang tegen elkaar tot de krachten precies  even groot zijn.  Dan pas is er rust. </vt:lpstr>
      <vt:lpstr>Bronnen over Kracht:  https://wikikids.nl/Kracht                                                           https://wikikids.nl/Drukkracht  https://wikikids.nl/Zwaartekracht                                             https://wikikids.nl/Magneet  https://wikikids.nl/Mechanica                                                   https://maken.wikiwijs.nl/111479/Soorten_krachten#!page-3720044  https://maken.wikiwijs.nl/bestanden/663924/KRACHTEN.pdf    https://nl.wikibooks.org/wiki/Wikijunior:Natuurkunde/Krachten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is  Kracht?</dc:title>
  <dc:creator>Fried van Beers</dc:creator>
  <cp:lastModifiedBy>Fried van Beers</cp:lastModifiedBy>
  <cp:revision>6</cp:revision>
  <dcterms:created xsi:type="dcterms:W3CDTF">2020-03-27T10:27:20Z</dcterms:created>
  <dcterms:modified xsi:type="dcterms:W3CDTF">2020-03-27T14:19:21Z</dcterms:modified>
</cp:coreProperties>
</file>